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6" r:id="rId3"/>
    <p:sldId id="263" r:id="rId4"/>
    <p:sldId id="308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74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307" r:id="rId44"/>
    <p:sldId id="296" r:id="rId45"/>
    <p:sldId id="298" r:id="rId46"/>
    <p:sldId id="300" r:id="rId47"/>
    <p:sldId id="301" r:id="rId48"/>
    <p:sldId id="302" r:id="rId49"/>
    <p:sldId id="303" r:id="rId50"/>
    <p:sldId id="304" r:id="rId51"/>
    <p:sldId id="299" r:id="rId52"/>
    <p:sldId id="305" r:id="rId53"/>
    <p:sldId id="306" r:id="rId54"/>
  </p:sldIdLst>
  <p:sldSz cx="9144000" cy="79216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8" autoAdjust="0"/>
  </p:normalViewPr>
  <p:slideViewPr>
    <p:cSldViewPr>
      <p:cViewPr>
        <p:scale>
          <a:sx n="78" d="100"/>
          <a:sy n="78" d="100"/>
        </p:scale>
        <p:origin x="-1146" y="810"/>
      </p:cViewPr>
      <p:guideLst>
        <p:guide orient="horz" pos="24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0840"/>
            <a:ext cx="7772400" cy="16980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705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6912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7234"/>
            <a:ext cx="2057400" cy="67590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7234"/>
            <a:ext cx="6019800" cy="67590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7803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 rot="19060417">
            <a:off x="-746111" y="3294238"/>
            <a:ext cx="1040908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2"/>
                </a:solidFill>
              </a:rPr>
              <a:t>Dept</a:t>
            </a:r>
            <a:r>
              <a:rPr lang="en-US" sz="4800" baseline="0" dirty="0" smtClean="0">
                <a:solidFill>
                  <a:schemeClr val="bg2"/>
                </a:solidFill>
              </a:rPr>
              <a:t> </a:t>
            </a:r>
            <a:r>
              <a:rPr lang="en-US" sz="4800" dirty="0" smtClean="0">
                <a:solidFill>
                  <a:schemeClr val="bg2"/>
                </a:solidFill>
              </a:rPr>
              <a:t>of Mathematics (UG&amp;PG) MGM</a:t>
            </a:r>
            <a:endParaRPr lang="en-IN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83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90379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57524"/>
            <a:ext cx="7772400" cy="17328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844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8381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8381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250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758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625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427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5400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338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07813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4501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8381"/>
            <a:ext cx="8229600" cy="522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342175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C246F-0828-4A19-A04A-24BFDD063371}" type="datetimeFigureOut">
              <a:rPr lang="en-US" smtClean="0"/>
              <a:pPr/>
              <a:t>4/11/2023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342175"/>
            <a:ext cx="2895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342175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15BF-4616-4B04-9C47-6E4130AE26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hu.ac.i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cad.uohyd.ac.i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ri.res.i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ifr.res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i.res.in/" TargetMode="External"/><Relationship Id="rId3" Type="http://schemas.openxmlformats.org/officeDocument/2006/relationships/hyperlink" Target="https://www.isical.ac.in/" TargetMode="External"/><Relationship Id="rId7" Type="http://schemas.openxmlformats.org/officeDocument/2006/relationships/hyperlink" Target="https://www.imsc.res.in/" TargetMode="External"/><Relationship Id="rId2" Type="http://schemas.openxmlformats.org/officeDocument/2006/relationships/hyperlink" Target="https://iisc.ac.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i.ac.in/" TargetMode="External"/><Relationship Id="rId5" Type="http://schemas.openxmlformats.org/officeDocument/2006/relationships/hyperlink" Target="https://www.tifr.res.in/" TargetMode="External"/><Relationship Id="rId4" Type="http://schemas.openxmlformats.org/officeDocument/2006/relationships/hyperlink" Target="https://www.iiseradmission.in/" TargetMode="External"/><Relationship Id="rId9" Type="http://schemas.openxmlformats.org/officeDocument/2006/relationships/hyperlink" Target="https://www.niser.ac.i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niser.ac.i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msc.res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iitsystem.ac.i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shala.com/" TargetMode="External"/><Relationship Id="rId7" Type="http://schemas.openxmlformats.org/officeDocument/2006/relationships/hyperlink" Target="https://www.cheggindia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ingcompetitions.withgoogle.com/" TargetMode="External"/><Relationship Id="rId5" Type="http://schemas.openxmlformats.org/officeDocument/2006/relationships/hyperlink" Target="https://summerofcode.withgoogle.com/" TargetMode="External"/><Relationship Id="rId4" Type="http://schemas.openxmlformats.org/officeDocument/2006/relationships/hyperlink" Target="https://in.linkedin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ksom.res.in/" TargetMode="External"/><Relationship Id="rId7" Type="http://schemas.openxmlformats.org/officeDocument/2006/relationships/hyperlink" Target="https://www.ictmumbai.edu.in/DepartmentHome.aspx?nDeptID=ca" TargetMode="External"/><Relationship Id="rId2" Type="http://schemas.openxmlformats.org/officeDocument/2006/relationships/hyperlink" Target="https://iomaorissa.ac.in/admiss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ts-pilani.ac.in/hyderabad/mathematics/Courses" TargetMode="External"/><Relationship Id="rId5" Type="http://schemas.openxmlformats.org/officeDocument/2006/relationships/hyperlink" Target="https://www.cbs.ac.in/research/research-mathematics" TargetMode="External"/><Relationship Id="rId4" Type="http://schemas.openxmlformats.org/officeDocument/2006/relationships/hyperlink" Target="https://www.iist.ac.i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r.res.in/" TargetMode="External"/><Relationship Id="rId2" Type="http://schemas.openxmlformats.org/officeDocument/2006/relationships/hyperlink" Target="http://www.nbhm.dae.gov.in/node/3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m.iitr.ac.in/" TargetMode="External"/><Relationship Id="rId4" Type="http://schemas.openxmlformats.org/officeDocument/2006/relationships/hyperlink" Target="https://gate.iitkgp.ac.in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ngcindia.com/web/eng/career/recruitment-notice" TargetMode="External"/><Relationship Id="rId2" Type="http://schemas.openxmlformats.org/officeDocument/2006/relationships/hyperlink" Target="https://www.isro.gov.in/care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ief.org.in/Fellowships-for-Indian-Citizens.aspx" TargetMode="External"/><Relationship Id="rId4" Type="http://schemas.openxmlformats.org/officeDocument/2006/relationships/hyperlink" Target="https://www.tropmet.res.in/273-news_detai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eeadv.ac.in/" TargetMode="External"/><Relationship Id="rId2" Type="http://schemas.openxmlformats.org/officeDocument/2006/relationships/hyperlink" Target="http://kvpy.iisc.ac.in/main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iseradmission.in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google/outreach/phd-fellowship/" TargetMode="External"/><Relationship Id="rId2" Type="http://schemas.openxmlformats.org/officeDocument/2006/relationships/hyperlink" Target="https://www.daad.in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imcat.ac.in/per/g01/pub/756/ASM/WebPortal/1/index.html?756@@1@@1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.iitkgp.ac.in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sirnet.nta.nic.in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hm.dae.gov.in/msc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es.res.in/opportunities/opportunities-postdoc" TargetMode="External"/><Relationship Id="rId2" Type="http://schemas.openxmlformats.org/officeDocument/2006/relationships/hyperlink" Target="https://www.cmi.ac.in/admission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thz-foundation.ch/en/projects/" TargetMode="External"/><Relationship Id="rId7" Type="http://schemas.openxmlformats.org/officeDocument/2006/relationships/hyperlink" Target="https://www.buddy4study.com/" TargetMode="External"/><Relationship Id="rId2" Type="http://schemas.openxmlformats.org/officeDocument/2006/relationships/hyperlink" Target="https://ist.ac.at/en/education/postdocs/ist-brid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rship.ethz.ch/" TargetMode="External"/><Relationship Id="rId5" Type="http://schemas.openxmlformats.org/officeDocument/2006/relationships/hyperlink" Target="http://www.ethgeantp.ethz.ch/" TargetMode="External"/><Relationship Id="rId4" Type="http://schemas.openxmlformats.org/officeDocument/2006/relationships/hyperlink" Target="http://www.ethgrants.ethz.ch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tk.ac.in/dofa/institute-postdoctoral-fellowship" TargetMode="External"/><Relationship Id="rId2" Type="http://schemas.openxmlformats.org/officeDocument/2006/relationships/hyperlink" Target="https://ethz-foundation.ch/en/spotlight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tk.ac.in/dofa/institute-postdoctoral-fellowship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meministerfellowshipscheme.in/ongoing-fellowship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erbonline.in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aindia.res.in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serbonline.in/SERB/it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dy4study.com/article/indira-gandhi-single-girl-child-scholarship" TargetMode="External"/><Relationship Id="rId2" Type="http://schemas.openxmlformats.org/officeDocument/2006/relationships/hyperlink" Target="https://www.geneseo.edu/undergraduate_research/guidelines-student-research-and-travel-grant-application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st.gov.in/scientific-programmes/scientific-engineering-research/women-scientists-programs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niser.ac.in/content/travel-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gc.ac.in/pdfw/" TargetMode="External"/><Relationship Id="rId5" Type="http://schemas.openxmlformats.org/officeDocument/2006/relationships/hyperlink" Target="https://www.embo.org/policy/women-in-science/" TargetMode="External"/><Relationship Id="rId4" Type="http://schemas.openxmlformats.org/officeDocument/2006/relationships/hyperlink" Target="https://dbtindia.gov.in/schemes-programmes/special-programmes/biotechnology-career-advancement-re-orientation-program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sical.ac.in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-wosa.gov.in/wos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online-inspire.gov.in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svmcm.wbhed.gov.i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kmvu.ac.i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mi.ac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216395"/>
            <a:ext cx="8892480" cy="7705229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/>
              <a:t>Quiz Competition &amp; </a:t>
            </a:r>
            <a:r>
              <a:rPr lang="en-US" sz="4000" b="1" dirty="0"/>
              <a:t>Assessment </a:t>
            </a:r>
            <a:r>
              <a:rPr lang="en-US" sz="4000" b="1" dirty="0" smtClean="0"/>
              <a:t> Test </a:t>
            </a:r>
          </a:p>
          <a:p>
            <a:pPr marL="0" indent="0" algn="ctr">
              <a:buNone/>
            </a:pPr>
            <a:r>
              <a:rPr lang="en-US" sz="4000" b="1" dirty="0" smtClean="0"/>
              <a:t>for </a:t>
            </a:r>
          </a:p>
          <a:p>
            <a:pPr marL="0" indent="0" algn="ctr">
              <a:buNone/>
            </a:pPr>
            <a:r>
              <a:rPr lang="en-US" sz="4000" b="1" dirty="0" smtClean="0"/>
              <a:t> </a:t>
            </a:r>
            <a:r>
              <a:rPr lang="en-US" sz="4000" b="1" dirty="0"/>
              <a:t>Career </a:t>
            </a:r>
            <a:r>
              <a:rPr lang="en-US" sz="4000" b="1" dirty="0" err="1" smtClean="0"/>
              <a:t>Counselling</a:t>
            </a:r>
            <a:r>
              <a:rPr lang="en-US" sz="4000" b="1" dirty="0" smtClean="0"/>
              <a:t> </a:t>
            </a:r>
            <a:r>
              <a:rPr lang="en-US" sz="4000" b="1" dirty="0"/>
              <a:t>in Higher </a:t>
            </a:r>
            <a:r>
              <a:rPr lang="en-US" sz="4000" b="1" dirty="0" smtClean="0"/>
              <a:t>Education</a:t>
            </a:r>
            <a:endParaRPr lang="en-US" sz="4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Arranged By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Department of Mathematics</a:t>
            </a:r>
          </a:p>
          <a:p>
            <a:pPr marL="0" indent="0" algn="ctr">
              <a:buNone/>
            </a:pPr>
            <a:r>
              <a:rPr lang="en-I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Mugberia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Gangadhar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IN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Mahavidyalaya</a:t>
            </a:r>
            <a:endParaRPr lang="en-IN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Under DBT </a:t>
            </a:r>
            <a:r>
              <a:rPr lang="en-US" b="1" dirty="0" smtClean="0">
                <a:solidFill>
                  <a:srgbClr val="FFFF00"/>
                </a:solidFill>
              </a:rPr>
              <a:t>star </a:t>
            </a:r>
            <a:r>
              <a:rPr lang="en-US" b="1" dirty="0">
                <a:solidFill>
                  <a:srgbClr val="FFFF00"/>
                </a:solidFill>
              </a:rPr>
              <a:t>college strengthening  scheme, </a:t>
            </a:r>
            <a:r>
              <a:rPr lang="en-US" b="1" dirty="0" smtClean="0">
                <a:solidFill>
                  <a:srgbClr val="FFFF00"/>
                </a:solidFill>
              </a:rPr>
              <a:t>Govt. </a:t>
            </a:r>
            <a:r>
              <a:rPr lang="en-US" b="1" dirty="0">
                <a:solidFill>
                  <a:srgbClr val="FFFF00"/>
                </a:solidFill>
              </a:rPr>
              <a:t>of India</a:t>
            </a:r>
            <a:endParaRPr lang="en-IN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100" b="1" dirty="0" smtClean="0"/>
              <a:t>Prepared by</a:t>
            </a:r>
            <a:endParaRPr lang="en-US" sz="2100" b="1" dirty="0"/>
          </a:p>
          <a:p>
            <a:pPr marL="0" indent="0" algn="ctr">
              <a:buNone/>
            </a:pPr>
            <a:r>
              <a:rPr lang="en-US" b="1" dirty="0" smtClean="0"/>
              <a:t> </a:t>
            </a:r>
            <a:r>
              <a:rPr lang="en-US" sz="1700" b="1" dirty="0" smtClean="0">
                <a:solidFill>
                  <a:srgbClr val="92D050"/>
                </a:solidFill>
              </a:rPr>
              <a:t>Twameka Tripathi,  Parthapratim Sahoo, Susmita </a:t>
            </a:r>
            <a:r>
              <a:rPr lang="en-US" sz="1700" b="1" dirty="0" err="1" smtClean="0">
                <a:solidFill>
                  <a:srgbClr val="92D050"/>
                </a:solidFill>
              </a:rPr>
              <a:t>Pahari</a:t>
            </a:r>
            <a:r>
              <a:rPr lang="en-US" sz="1700" b="1" dirty="0" smtClean="0">
                <a:solidFill>
                  <a:srgbClr val="92D050"/>
                </a:solidFill>
              </a:rPr>
              <a:t> ,</a:t>
            </a:r>
          </a:p>
          <a:p>
            <a:pPr marL="0" indent="0" algn="ctr">
              <a:buNone/>
            </a:pPr>
            <a:r>
              <a:rPr lang="en-US" sz="1700" b="1" dirty="0" err="1" smtClean="0">
                <a:solidFill>
                  <a:srgbClr val="92D050"/>
                </a:solidFill>
              </a:rPr>
              <a:t>Sougata</a:t>
            </a:r>
            <a:r>
              <a:rPr lang="en-US" sz="1700" b="1" dirty="0" smtClean="0">
                <a:solidFill>
                  <a:srgbClr val="92D050"/>
                </a:solidFill>
              </a:rPr>
              <a:t> </a:t>
            </a:r>
            <a:r>
              <a:rPr lang="en-US" sz="1700" b="1" dirty="0" err="1" smtClean="0">
                <a:solidFill>
                  <a:srgbClr val="92D050"/>
                </a:solidFill>
              </a:rPr>
              <a:t>Bera</a:t>
            </a:r>
            <a:r>
              <a:rPr lang="en-US" sz="1700" b="1" dirty="0" smtClean="0">
                <a:solidFill>
                  <a:srgbClr val="92D050"/>
                </a:solidFill>
              </a:rPr>
              <a:t>, </a:t>
            </a:r>
            <a:r>
              <a:rPr lang="en-US" sz="1700" b="1" dirty="0" err="1" smtClean="0">
                <a:solidFill>
                  <a:srgbClr val="92D050"/>
                </a:solidFill>
              </a:rPr>
              <a:t>Sourav</a:t>
            </a:r>
            <a:r>
              <a:rPr lang="en-US" sz="1700" b="1" dirty="0" smtClean="0">
                <a:solidFill>
                  <a:srgbClr val="92D050"/>
                </a:solidFill>
              </a:rPr>
              <a:t> </a:t>
            </a:r>
            <a:r>
              <a:rPr lang="en-US" sz="1700" b="1" dirty="0" err="1" smtClean="0">
                <a:solidFill>
                  <a:srgbClr val="92D050"/>
                </a:solidFill>
              </a:rPr>
              <a:t>Bera</a:t>
            </a:r>
            <a:r>
              <a:rPr lang="en-US" sz="1700" b="1" dirty="0" smtClean="0">
                <a:solidFill>
                  <a:srgbClr val="92D05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sz="1700" b="1" dirty="0" smtClean="0">
                <a:solidFill>
                  <a:srgbClr val="92D050"/>
                </a:solidFill>
              </a:rPr>
              <a:t>                   </a:t>
            </a:r>
            <a:r>
              <a:rPr lang="en-US" sz="1700" b="1" dirty="0" err="1" smtClean="0">
                <a:solidFill>
                  <a:srgbClr val="92D050"/>
                </a:solidFill>
              </a:rPr>
              <a:t>Gouri</a:t>
            </a:r>
            <a:r>
              <a:rPr lang="en-US" sz="1700" b="1" dirty="0" smtClean="0">
                <a:solidFill>
                  <a:srgbClr val="92D050"/>
                </a:solidFill>
              </a:rPr>
              <a:t> </a:t>
            </a:r>
            <a:r>
              <a:rPr lang="en-US" sz="1700" b="1" dirty="0" err="1" smtClean="0">
                <a:solidFill>
                  <a:srgbClr val="92D050"/>
                </a:solidFill>
              </a:rPr>
              <a:t>Sankar</a:t>
            </a:r>
            <a:r>
              <a:rPr lang="en-US" sz="1700" b="1" dirty="0" smtClean="0">
                <a:solidFill>
                  <a:srgbClr val="92D050"/>
                </a:solidFill>
              </a:rPr>
              <a:t> Mandal,   Ananya Pattanayak,   Swarnendu </a:t>
            </a:r>
            <a:r>
              <a:rPr lang="en-US" sz="1700" b="1" dirty="0" err="1" smtClean="0">
                <a:solidFill>
                  <a:srgbClr val="92D050"/>
                </a:solidFill>
              </a:rPr>
              <a:t>Pradhan</a:t>
            </a:r>
            <a:r>
              <a:rPr lang="en-US" sz="1700" b="1" dirty="0" smtClean="0">
                <a:solidFill>
                  <a:srgbClr val="92D050"/>
                </a:solidFill>
              </a:rPr>
              <a:t> – PG  4</a:t>
            </a:r>
            <a:r>
              <a:rPr lang="en-US" sz="1700" b="1" baseline="30000" dirty="0" smtClean="0">
                <a:solidFill>
                  <a:srgbClr val="92D050"/>
                </a:solidFill>
              </a:rPr>
              <a:t>th</a:t>
            </a:r>
            <a:r>
              <a:rPr lang="en-US" sz="1700" b="1" dirty="0" smtClean="0">
                <a:solidFill>
                  <a:srgbClr val="92D050"/>
                </a:solidFill>
              </a:rPr>
              <a:t> </a:t>
            </a:r>
            <a:r>
              <a:rPr lang="en-US" sz="1700" b="1" dirty="0" err="1" smtClean="0">
                <a:solidFill>
                  <a:srgbClr val="92D050"/>
                </a:solidFill>
              </a:rPr>
              <a:t>Sem</a:t>
            </a:r>
            <a:r>
              <a:rPr lang="en-US" sz="1700" b="1" smtClean="0">
                <a:solidFill>
                  <a:srgbClr val="92D050"/>
                </a:solidFill>
              </a:rPr>
              <a:t>  </a:t>
            </a:r>
            <a:r>
              <a:rPr lang="en-US" sz="1700" b="1" smtClean="0">
                <a:solidFill>
                  <a:srgbClr val="92D050"/>
                </a:solidFill>
              </a:rPr>
              <a:t>Students 2022</a:t>
            </a:r>
            <a:endParaRPr lang="en-US" sz="1700" b="1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under the supervision of …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Dr</a:t>
            </a:r>
            <a:r>
              <a:rPr lang="en-US" sz="2400" dirty="0">
                <a:solidFill>
                  <a:srgbClr val="FFFF00"/>
                </a:solidFill>
              </a:rPr>
              <a:t>. Kalipada </a:t>
            </a:r>
            <a:r>
              <a:rPr lang="en-US" sz="2400" dirty="0" smtClean="0">
                <a:solidFill>
                  <a:srgbClr val="FFFF00"/>
                </a:solidFill>
              </a:rPr>
              <a:t>Maity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Associate  </a:t>
            </a:r>
            <a:r>
              <a:rPr lang="en-US" sz="2400" dirty="0">
                <a:solidFill>
                  <a:srgbClr val="FFFF00"/>
                </a:solidFill>
              </a:rPr>
              <a:t>Professor &amp; </a:t>
            </a:r>
            <a:r>
              <a:rPr lang="en-US" sz="2400" dirty="0" smtClean="0">
                <a:solidFill>
                  <a:srgbClr val="FFFF00"/>
                </a:solidFill>
              </a:rPr>
              <a:t>HOD  ::  </a:t>
            </a:r>
            <a:r>
              <a:rPr lang="en-US" sz="2400" dirty="0">
                <a:solidFill>
                  <a:srgbClr val="FFFF00"/>
                </a:solidFill>
              </a:rPr>
              <a:t>Dept of </a:t>
            </a:r>
            <a:r>
              <a:rPr lang="en-US" sz="2400" dirty="0" smtClean="0">
                <a:solidFill>
                  <a:srgbClr val="FFFF00"/>
                </a:solidFill>
              </a:rPr>
              <a:t>Mathematics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August 2022</a:t>
            </a:r>
            <a:endParaRPr lang="en-IN" sz="24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889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396"/>
            <a:ext cx="8229600" cy="7416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>
                <a:solidFill>
                  <a:srgbClr val="C00000"/>
                </a:solidFill>
              </a:rPr>
              <a:t>Banaras Hindu </a:t>
            </a:r>
            <a:r>
              <a:rPr lang="en-IN" sz="4000" dirty="0" smtClean="0">
                <a:solidFill>
                  <a:srgbClr val="C00000"/>
                </a:solidFill>
              </a:rPr>
              <a:t>University(BHU)</a:t>
            </a:r>
          </a:p>
          <a:p>
            <a:pPr marL="0" indent="0">
              <a:buNone/>
            </a:pPr>
            <a:r>
              <a:rPr lang="en-IN" sz="2000" dirty="0" smtClean="0"/>
              <a:t>		( </a:t>
            </a:r>
            <a:r>
              <a:rPr lang="en-IN" sz="2000" dirty="0" smtClean="0">
                <a:hlinkClick r:id="rId2"/>
              </a:rPr>
              <a:t>https://www.bhu.ac.in/</a:t>
            </a:r>
            <a:r>
              <a:rPr lang="en-IN" sz="2000" dirty="0" smtClean="0"/>
              <a:t> )</a:t>
            </a: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28) BHU conduct their M.SC </a:t>
            </a:r>
            <a:r>
              <a:rPr lang="en-IN" sz="2000" dirty="0" err="1" smtClean="0"/>
              <a:t>admisssion</a:t>
            </a:r>
            <a:r>
              <a:rPr lang="en-IN" sz="2000" dirty="0" smtClean="0"/>
              <a:t> through </a:t>
            </a:r>
          </a:p>
          <a:p>
            <a:pPr marL="0" indent="0">
              <a:buNone/>
            </a:pPr>
            <a:r>
              <a:rPr lang="en-IN" sz="2000" dirty="0" smtClean="0"/>
              <a:t>      a) JAM score 		         b)  </a:t>
            </a:r>
            <a:r>
              <a:rPr lang="en-IN" sz="2000" b="1" dirty="0" smtClean="0"/>
              <a:t>conducting their own entrance(UET,PET )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c) GATE score 	</a:t>
            </a:r>
            <a:r>
              <a:rPr lang="en-IN" sz="2000" dirty="0"/>
              <a:t> </a:t>
            </a:r>
            <a:r>
              <a:rPr lang="en-IN" sz="2000" dirty="0" smtClean="0"/>
              <a:t>                        d) none of these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29) </a:t>
            </a:r>
            <a:r>
              <a:rPr lang="en-US" sz="2000" dirty="0"/>
              <a:t>Application process started in between </a:t>
            </a:r>
          </a:p>
          <a:p>
            <a:pPr marL="0" indent="0">
              <a:buNone/>
            </a:pPr>
            <a:r>
              <a:rPr lang="en-US" sz="2000" dirty="0"/>
              <a:t>	a) </a:t>
            </a:r>
            <a:r>
              <a:rPr lang="en-US" sz="2000" b="1" dirty="0" smtClean="0"/>
              <a:t>April-July  </a:t>
            </a:r>
            <a:r>
              <a:rPr lang="en-US" sz="2000" dirty="0"/>
              <a:t>			</a:t>
            </a:r>
            <a:r>
              <a:rPr lang="en-US" sz="2000" dirty="0" smtClean="0"/>
              <a:t>b) March –June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c) July-September 		d) January –March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IN" sz="2000" dirty="0" smtClean="0"/>
              <a:t>30) University </a:t>
            </a:r>
            <a:r>
              <a:rPr lang="en-IN" sz="2000" dirty="0"/>
              <a:t>in </a:t>
            </a:r>
            <a:r>
              <a:rPr lang="en-IN" sz="2000" dirty="0" smtClean="0"/>
              <a:t>Varanasi  located  in </a:t>
            </a:r>
          </a:p>
          <a:p>
            <a:pPr marL="0" indent="0" fontAlgn="ctr">
              <a:buNone/>
            </a:pPr>
            <a:r>
              <a:rPr lang="en-IN" sz="2000" dirty="0"/>
              <a:t> 	</a:t>
            </a:r>
            <a:r>
              <a:rPr lang="en-IN" sz="2000" dirty="0" smtClean="0"/>
              <a:t>a) </a:t>
            </a:r>
            <a:r>
              <a:rPr lang="en-IN" sz="2000" b="1" dirty="0"/>
              <a:t>Uttar </a:t>
            </a:r>
            <a:r>
              <a:rPr lang="en-IN" sz="2000" b="1" dirty="0" smtClean="0"/>
              <a:t>Pradesh</a:t>
            </a:r>
            <a:r>
              <a:rPr lang="en-IN" sz="2000" dirty="0" smtClean="0"/>
              <a:t>			b) Bihar </a:t>
            </a:r>
          </a:p>
          <a:p>
            <a:pPr marL="0" indent="0" fontAlgn="ctr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dirty="0" err="1" smtClean="0"/>
              <a:t>Panjab</a:t>
            </a:r>
            <a:r>
              <a:rPr lang="en-IN" sz="2000" dirty="0" smtClean="0"/>
              <a:t> 			d) Haryana </a:t>
            </a:r>
          </a:p>
          <a:p>
            <a:pPr marL="0" indent="0" fontAlgn="ctr">
              <a:buNone/>
            </a:pPr>
            <a:endParaRPr lang="en-IN" sz="2000" dirty="0" smtClean="0"/>
          </a:p>
          <a:p>
            <a:pPr marL="0" indent="0" fontAlgn="ctr">
              <a:buNone/>
            </a:pPr>
            <a:r>
              <a:rPr lang="en-IN" sz="2000" dirty="0" smtClean="0"/>
              <a:t>31)  Eligibility  criteria for BHU M.SC entrance with UG percentile </a:t>
            </a:r>
          </a:p>
          <a:p>
            <a:pPr marL="0" indent="0" fontAlgn="ctr">
              <a:buNone/>
            </a:pPr>
            <a:r>
              <a:rPr lang="en-IN" sz="2000" dirty="0"/>
              <a:t>	</a:t>
            </a:r>
            <a:r>
              <a:rPr lang="en-IN" sz="2000" dirty="0" smtClean="0"/>
              <a:t>a) 60% 				b) 65%</a:t>
            </a:r>
          </a:p>
          <a:p>
            <a:pPr marL="0" indent="0" fontAlgn="ctr">
              <a:buNone/>
            </a:pPr>
            <a:r>
              <a:rPr lang="en-IN" sz="2000" dirty="0"/>
              <a:t>	</a:t>
            </a:r>
            <a:r>
              <a:rPr lang="en-IN" sz="2000" dirty="0" smtClean="0"/>
              <a:t>c) 70%				d) </a:t>
            </a:r>
            <a:r>
              <a:rPr lang="en-IN" sz="2000" b="1" dirty="0" smtClean="0"/>
              <a:t>50%</a:t>
            </a:r>
            <a:endParaRPr lang="en-IN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360412"/>
            <a:ext cx="1008112" cy="13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6396"/>
            <a:ext cx="8363272" cy="7416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>
                <a:solidFill>
                  <a:srgbClr val="C00000"/>
                </a:solidFill>
              </a:rPr>
              <a:t>University of </a:t>
            </a:r>
            <a:r>
              <a:rPr lang="en-IN" sz="4000" dirty="0" smtClean="0">
                <a:solidFill>
                  <a:srgbClr val="C00000"/>
                </a:solidFill>
              </a:rPr>
              <a:t>Hyderabad(HCU)</a:t>
            </a:r>
          </a:p>
          <a:p>
            <a:pPr marL="0" indent="0">
              <a:buNone/>
            </a:pPr>
            <a:r>
              <a:rPr lang="en-IN" sz="2000" dirty="0" smtClean="0"/>
              <a:t>		( </a:t>
            </a:r>
            <a:r>
              <a:rPr lang="en-IN" sz="2000" dirty="0" smtClean="0">
                <a:hlinkClick r:id="rId2"/>
              </a:rPr>
              <a:t>http://acad.uohyd.ac.in/</a:t>
            </a:r>
            <a:r>
              <a:rPr lang="en-IN" sz="2000" dirty="0" smtClean="0"/>
              <a:t> )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32) Candidates are eligible for admission in  PhD course through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UGC-CSIR JRF 			b) NBHM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a)&amp;b) both			d) </a:t>
            </a:r>
            <a:r>
              <a:rPr lang="en-IN" sz="2000" b="1" dirty="0" smtClean="0"/>
              <a:t>a) or b)</a:t>
            </a:r>
          </a:p>
          <a:p>
            <a:pPr marL="0" indent="0">
              <a:buNone/>
            </a:pPr>
            <a:endParaRPr lang="en-IN" sz="2000" b="1" dirty="0" smtClean="0"/>
          </a:p>
          <a:p>
            <a:pPr marL="0" indent="0">
              <a:buNone/>
            </a:pPr>
            <a:r>
              <a:rPr lang="en-IN" sz="2000" dirty="0" smtClean="0"/>
              <a:t>33)  HCU offers </a:t>
            </a:r>
            <a:r>
              <a:rPr lang="en-IN" sz="2000" dirty="0" err="1"/>
              <a:t>offers</a:t>
            </a:r>
            <a:r>
              <a:rPr lang="en-IN" sz="2000" dirty="0"/>
              <a:t> M.Sc. courses </a:t>
            </a:r>
            <a:r>
              <a:rPr lang="en-IN" sz="2000" dirty="0" smtClean="0"/>
              <a:t>in the stream of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Mathematics 			      b) Applied Mathematics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Statistics-Operations research            d) </a:t>
            </a:r>
            <a:r>
              <a:rPr lang="en-IN" sz="2000" b="1" dirty="0" smtClean="0"/>
              <a:t>all of these  </a:t>
            </a:r>
          </a:p>
          <a:p>
            <a:pPr marL="0" indent="0">
              <a:buNone/>
            </a:pPr>
            <a:endParaRPr lang="en-IN" sz="2000" b="1" dirty="0" smtClean="0"/>
          </a:p>
          <a:p>
            <a:pPr marL="0" indent="0">
              <a:buNone/>
            </a:pPr>
            <a:r>
              <a:rPr lang="en-IN" sz="2000" dirty="0" smtClean="0"/>
              <a:t>34) </a:t>
            </a:r>
            <a:r>
              <a:rPr lang="en-US" sz="2000" dirty="0"/>
              <a:t>Each admitted student who do not possess any fellowship from any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other agency</a:t>
            </a:r>
            <a:r>
              <a:rPr lang="en-US" sz="2000" dirty="0"/>
              <a:t>  will be paid a Fellowship/ Scholarship </a:t>
            </a:r>
            <a:r>
              <a:rPr lang="en-US" sz="2000" dirty="0" smtClean="0"/>
              <a:t>of </a:t>
            </a:r>
            <a:r>
              <a:rPr lang="en-US" sz="2000" dirty="0" err="1" smtClean="0"/>
              <a:t>Rs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1000/month</a:t>
            </a:r>
            <a:r>
              <a:rPr lang="en-US" sz="2000" dirty="0" smtClean="0"/>
              <a:t>			      b) 6000/month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1500/month			      d) 2000/month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IN" sz="2000" dirty="0" smtClean="0"/>
              <a:t>35) The top two students get the </a:t>
            </a:r>
            <a:r>
              <a:rPr lang="en-IN" sz="2000" b="1" dirty="0" smtClean="0"/>
              <a:t>University Achievers awards </a:t>
            </a:r>
            <a:r>
              <a:rPr lang="en-IN" sz="2000" dirty="0" smtClean="0"/>
              <a:t>of </a:t>
            </a:r>
            <a:r>
              <a:rPr lang="en-IN" sz="2000" dirty="0" err="1" smtClean="0"/>
              <a:t>Rs</a:t>
            </a:r>
            <a:r>
              <a:rPr lang="en-IN" sz="2000" dirty="0" smtClean="0"/>
              <a:t>.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US" sz="2000" dirty="0" smtClean="0"/>
              <a:t>1500/month			     b) </a:t>
            </a:r>
            <a:r>
              <a:rPr lang="en-US" sz="2000" b="1" dirty="0"/>
              <a:t>2000/month</a:t>
            </a:r>
          </a:p>
          <a:p>
            <a:pPr marL="0" indent="0">
              <a:buNone/>
            </a:pPr>
            <a:r>
              <a:rPr lang="en-US" sz="2000" dirty="0" smtClean="0"/>
              <a:t>	c) 6000/month			     d) 3000/month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054" y="288404"/>
            <a:ext cx="121871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9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88404"/>
            <a:ext cx="8640960" cy="7344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36) </a:t>
            </a:r>
            <a:r>
              <a:rPr lang="en-US" sz="2000" dirty="0"/>
              <a:t>For applying for the </a:t>
            </a:r>
            <a:r>
              <a:rPr lang="en-US" sz="2000" dirty="0" err="1"/>
              <a:t>M.Sc</a:t>
            </a:r>
            <a:r>
              <a:rPr lang="en-US" sz="2000" dirty="0"/>
              <a:t> </a:t>
            </a:r>
            <a:r>
              <a:rPr lang="en-US" sz="2000" dirty="0" smtClean="0"/>
              <a:t>Courses in HCU  </a:t>
            </a:r>
            <a:r>
              <a:rPr lang="en-US" sz="2000" dirty="0"/>
              <a:t>a candidate should </a:t>
            </a:r>
            <a:r>
              <a:rPr lang="en-US" sz="2000" dirty="0" smtClean="0"/>
              <a:t> have B.SC degree in Math/ </a:t>
            </a:r>
            <a:r>
              <a:rPr lang="en-IN" sz="2000" dirty="0" smtClean="0"/>
              <a:t>Statistics </a:t>
            </a:r>
            <a:r>
              <a:rPr lang="en-US" sz="2000" dirty="0" smtClean="0"/>
              <a:t>with percentile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55%</a:t>
            </a:r>
            <a:r>
              <a:rPr lang="en-US" sz="2000" dirty="0" smtClean="0"/>
              <a:t>					b) 60%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50%					d) 65%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37) HCU </a:t>
            </a:r>
            <a:r>
              <a:rPr lang="en-IN" sz="2000" dirty="0"/>
              <a:t>conduct their M.SC </a:t>
            </a:r>
            <a:r>
              <a:rPr lang="en-IN" sz="2000" dirty="0" err="1"/>
              <a:t>admisssion</a:t>
            </a:r>
            <a:r>
              <a:rPr lang="en-IN" sz="2000" dirty="0"/>
              <a:t> through </a:t>
            </a:r>
          </a:p>
          <a:p>
            <a:pPr marL="0" indent="0">
              <a:buNone/>
            </a:pPr>
            <a:r>
              <a:rPr lang="en-IN" sz="2000" dirty="0" smtClean="0"/>
              <a:t>	a) </a:t>
            </a:r>
            <a:r>
              <a:rPr lang="en-IN" sz="2000" dirty="0"/>
              <a:t>conducting  </a:t>
            </a:r>
            <a:r>
              <a:rPr lang="en-IN" sz="2000" dirty="0" smtClean="0"/>
              <a:t>written </a:t>
            </a:r>
            <a:r>
              <a:rPr lang="en-IN" sz="2000" dirty="0"/>
              <a:t>entrance test</a:t>
            </a:r>
            <a:r>
              <a:rPr lang="en-IN" sz="2000" dirty="0" smtClean="0"/>
              <a:t>		b) interview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b="1" dirty="0" smtClean="0"/>
              <a:t>by both a) &amp; b)	</a:t>
            </a:r>
            <a:r>
              <a:rPr lang="en-IN" sz="2000" dirty="0" smtClean="0"/>
              <a:t>				d) JAM score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38) </a:t>
            </a:r>
            <a:r>
              <a:rPr lang="en-US" sz="2000" dirty="0"/>
              <a:t>Application process started in between </a:t>
            </a:r>
          </a:p>
          <a:p>
            <a:pPr marL="0" indent="0">
              <a:buNone/>
            </a:pPr>
            <a:r>
              <a:rPr lang="en-US" sz="2000" dirty="0"/>
              <a:t>	a) </a:t>
            </a:r>
            <a:r>
              <a:rPr lang="en-US" sz="2000" b="1" dirty="0" smtClean="0"/>
              <a:t>May-July  </a:t>
            </a:r>
            <a:r>
              <a:rPr lang="en-US" sz="2000" dirty="0"/>
              <a:t>			b) March –June </a:t>
            </a:r>
          </a:p>
          <a:p>
            <a:pPr marL="0" indent="0">
              <a:buNone/>
            </a:pPr>
            <a:r>
              <a:rPr lang="en-US" sz="2000" dirty="0"/>
              <a:t>	c) July-September 		d) January –March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39) </a:t>
            </a:r>
            <a:r>
              <a:rPr lang="en-IN" sz="2000" dirty="0"/>
              <a:t>University of Hyderabad</a:t>
            </a:r>
            <a:r>
              <a:rPr lang="en-US" sz="2000" dirty="0" smtClean="0"/>
              <a:t>  located in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err="1" smtClean="0"/>
              <a:t>Telangana</a:t>
            </a:r>
            <a:r>
              <a:rPr lang="en-IN" sz="2000" dirty="0" smtClean="0"/>
              <a:t>			b) Jharkhand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West Bengal 			d) </a:t>
            </a:r>
            <a:r>
              <a:rPr lang="en-IN" sz="2000" dirty="0" err="1" smtClean="0"/>
              <a:t>Tamilnadu</a:t>
            </a: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40) Which of the following is not a central university?</a:t>
            </a:r>
          </a:p>
          <a:p>
            <a:pPr marL="0" indent="0">
              <a:buNone/>
            </a:pPr>
            <a:r>
              <a:rPr lang="en-IN" sz="2000" dirty="0" smtClean="0"/>
              <a:t>	a) Banaras Hindu University</a:t>
            </a:r>
            <a:r>
              <a:rPr lang="en-US" sz="2000" dirty="0" smtClean="0"/>
              <a:t>		b) University of Hyderabad</a:t>
            </a:r>
          </a:p>
          <a:p>
            <a:pPr marL="0" indent="0">
              <a:buNone/>
            </a:pPr>
            <a:r>
              <a:rPr lang="en-US" sz="2000" dirty="0" smtClean="0"/>
              <a:t>	c) Delhi University			d) </a:t>
            </a:r>
            <a:r>
              <a:rPr lang="en-US" sz="2000" b="1" dirty="0" smtClean="0"/>
              <a:t>ISI KOLKATA    </a:t>
            </a:r>
            <a:endParaRPr lang="en-IN" sz="2000" b="1" dirty="0" smtClean="0"/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6720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6396"/>
            <a:ext cx="8229600" cy="7344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>
                <a:solidFill>
                  <a:srgbClr val="C00000"/>
                </a:solidFill>
              </a:rPr>
              <a:t>Harish-Chandra Research Institute (HRI</a:t>
            </a:r>
            <a:r>
              <a:rPr lang="en-IN" sz="4000" dirty="0" smtClean="0">
                <a:solidFill>
                  <a:srgbClr val="C00000"/>
                </a:solidFill>
              </a:rPr>
              <a:t>)  </a:t>
            </a:r>
            <a:r>
              <a:rPr lang="en-IN" sz="2000" dirty="0" smtClean="0">
                <a:solidFill>
                  <a:srgbClr val="C00000"/>
                </a:solidFill>
              </a:rPr>
              <a:t>( </a:t>
            </a:r>
            <a:r>
              <a:rPr lang="en-IN" sz="2000" dirty="0" smtClean="0">
                <a:solidFill>
                  <a:srgbClr val="C00000"/>
                </a:solidFill>
                <a:hlinkClick r:id="rId2"/>
              </a:rPr>
              <a:t>http://www.hri.res.in/</a:t>
            </a:r>
            <a:r>
              <a:rPr lang="en-IN" sz="2000" dirty="0" smtClean="0">
                <a:solidFill>
                  <a:srgbClr val="C00000"/>
                </a:solidFill>
              </a:rPr>
              <a:t> )</a:t>
            </a:r>
            <a:endParaRPr lang="en-IN" sz="4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41) HRI located in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Allahabad</a:t>
            </a:r>
            <a:r>
              <a:rPr lang="en-IN" sz="2000" dirty="0" smtClean="0"/>
              <a:t>				b) Hyderabad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Kolkata				d) Chennai</a:t>
            </a: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42) HRI </a:t>
            </a:r>
            <a:r>
              <a:rPr lang="en-US" sz="2000" dirty="0"/>
              <a:t>is a premier institution dedicated to </a:t>
            </a:r>
            <a:r>
              <a:rPr lang="en-US" sz="2000" dirty="0" smtClean="0"/>
              <a:t>research (</a:t>
            </a:r>
            <a:r>
              <a:rPr lang="en-US" sz="2000" dirty="0" err="1" smtClean="0"/>
              <a:t>P.hD</a:t>
            </a:r>
            <a:r>
              <a:rPr lang="en-US" sz="2000" dirty="0" smtClean="0"/>
              <a:t>)  in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IN" sz="2000" dirty="0" smtClean="0"/>
              <a:t>Mathematics				b) </a:t>
            </a:r>
            <a:r>
              <a:rPr lang="en-IN" sz="2000" dirty="0"/>
              <a:t>Theoretical </a:t>
            </a:r>
            <a:r>
              <a:rPr lang="en-IN" sz="2000" dirty="0" smtClean="0"/>
              <a:t>Physics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Chemistry 				d) </a:t>
            </a:r>
            <a:r>
              <a:rPr lang="en-IN" sz="2000" b="1" dirty="0" smtClean="0"/>
              <a:t>a)&amp;b) both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r>
              <a:rPr lang="en-IN" sz="2000" dirty="0" smtClean="0"/>
              <a:t>43) In HRI </a:t>
            </a:r>
            <a:r>
              <a:rPr lang="en-US" sz="2000" dirty="0" smtClean="0"/>
              <a:t>the </a:t>
            </a:r>
            <a:r>
              <a:rPr lang="en-US" sz="2000" dirty="0"/>
              <a:t>areas of focus in Mathematics </a:t>
            </a:r>
            <a:r>
              <a:rPr lang="en-US" sz="2000" dirty="0" smtClean="0"/>
              <a:t>are</a:t>
            </a:r>
          </a:p>
          <a:p>
            <a:pPr marL="0" indent="0">
              <a:buNone/>
            </a:pPr>
            <a:r>
              <a:rPr lang="en-US" sz="2000" dirty="0" smtClean="0"/>
              <a:t>	a) Algebra,				b) Analysis</a:t>
            </a:r>
          </a:p>
          <a:p>
            <a:pPr marL="0" indent="0">
              <a:buNone/>
            </a:pPr>
            <a:r>
              <a:rPr lang="en-US" sz="2000" dirty="0" smtClean="0"/>
              <a:t>	c) Geometry &amp; </a:t>
            </a:r>
            <a:r>
              <a:rPr lang="en-US" sz="2000" dirty="0"/>
              <a:t>Number </a:t>
            </a:r>
            <a:r>
              <a:rPr lang="en-US" sz="2000" dirty="0" smtClean="0"/>
              <a:t>Theory		d) </a:t>
            </a:r>
            <a:r>
              <a:rPr lang="en-US" sz="2000" b="1" dirty="0"/>
              <a:t>A</a:t>
            </a:r>
            <a:r>
              <a:rPr lang="en-US" sz="2000" b="1" dirty="0" smtClean="0"/>
              <a:t>ll of these</a:t>
            </a:r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44) In HRI </a:t>
            </a:r>
            <a:r>
              <a:rPr lang="en-IN" sz="2000" dirty="0"/>
              <a:t>o</a:t>
            </a:r>
            <a:r>
              <a:rPr lang="en-IN" sz="2000" dirty="0" smtClean="0"/>
              <a:t>nline </a:t>
            </a:r>
            <a:r>
              <a:rPr lang="en-IN" sz="2000" dirty="0"/>
              <a:t>application </a:t>
            </a:r>
            <a:r>
              <a:rPr lang="en-IN" sz="2000" dirty="0" smtClean="0"/>
              <a:t>for PhD commences in the month of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July </a:t>
            </a:r>
            <a:r>
              <a:rPr lang="en-IN" sz="2000" dirty="0" smtClean="0"/>
              <a:t>					c) August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May					d) June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482" y="936476"/>
            <a:ext cx="3742912" cy="8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7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388"/>
            <a:ext cx="8640960" cy="7560840"/>
          </a:xfrm>
        </p:spPr>
        <p:txBody>
          <a:bodyPr>
            <a:normAutofit/>
          </a:bodyPr>
          <a:lstStyle/>
          <a:p>
            <a:pPr marL="457200" indent="-457200">
              <a:buAutoNum type="arabicParenR" startAt="45"/>
            </a:pPr>
            <a:r>
              <a:rPr lang="en-IN" sz="2000" dirty="0" smtClean="0"/>
              <a:t>Candidates </a:t>
            </a:r>
            <a:r>
              <a:rPr lang="en-US" sz="2000" dirty="0" smtClean="0"/>
              <a:t>will </a:t>
            </a:r>
            <a:r>
              <a:rPr lang="en-US" sz="2000" dirty="0"/>
              <a:t>be eligible to appear for the Admission Exam for the HRI </a:t>
            </a:r>
            <a:r>
              <a:rPr lang="en-US" sz="2000" dirty="0" err="1" smtClean="0"/>
              <a:t>Ph.D</a:t>
            </a:r>
            <a:r>
              <a:rPr lang="en-US" sz="2000" dirty="0" smtClean="0"/>
              <a:t> </a:t>
            </a:r>
            <a:r>
              <a:rPr lang="en-US" sz="2000" dirty="0" err="1"/>
              <a:t>P</a:t>
            </a:r>
            <a:r>
              <a:rPr lang="en-US" sz="2000" dirty="0" err="1" smtClean="0"/>
              <a:t>rogramme</a:t>
            </a:r>
            <a:r>
              <a:rPr lang="en-US" sz="2000" dirty="0" smtClean="0"/>
              <a:t> through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NBHM </a:t>
            </a:r>
            <a:r>
              <a:rPr lang="en-IN" sz="2000" dirty="0" smtClean="0"/>
              <a:t>scholarship		b) </a:t>
            </a:r>
            <a:r>
              <a:rPr lang="en-IN" sz="2000" dirty="0"/>
              <a:t>UGC-CSIR </a:t>
            </a:r>
            <a:r>
              <a:rPr lang="en-IN" sz="2000" dirty="0" smtClean="0"/>
              <a:t>Fellowship (AIR 1-20)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Interview			d) </a:t>
            </a:r>
            <a:r>
              <a:rPr lang="en-IN" sz="2000" b="1" dirty="0" smtClean="0"/>
              <a:t>All of these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r>
              <a:rPr lang="en-IN" sz="2000" dirty="0" smtClean="0"/>
              <a:t>46) The Institute (HRI) </a:t>
            </a:r>
            <a:r>
              <a:rPr lang="en-US" sz="2000" dirty="0"/>
              <a:t>has recently started an M.Sc. </a:t>
            </a:r>
            <a:r>
              <a:rPr lang="en-US" sz="2000" dirty="0" err="1"/>
              <a:t>P</a:t>
            </a:r>
            <a:r>
              <a:rPr lang="en-US" sz="2000" dirty="0" err="1" smtClean="0"/>
              <a:t>rogramme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Physics</a:t>
            </a:r>
            <a:r>
              <a:rPr lang="en-US" sz="2000" dirty="0" smtClean="0"/>
              <a:t>			b) Mathematics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Chemistry 			d) All of these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47) HRI offers SPIM( Summer program in Mathematics ) in the month of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 </a:t>
            </a:r>
            <a:r>
              <a:rPr lang="en-IN" sz="2000" dirty="0" smtClean="0"/>
              <a:t>a</a:t>
            </a:r>
            <a:r>
              <a:rPr lang="en-IN" sz="2000" dirty="0"/>
              <a:t>) April-May				        b) March-April</a:t>
            </a:r>
          </a:p>
          <a:p>
            <a:pPr marL="0" indent="0">
              <a:buNone/>
            </a:pPr>
            <a:r>
              <a:rPr lang="en-IN" sz="2000" dirty="0"/>
              <a:t>   </a:t>
            </a:r>
            <a:r>
              <a:rPr lang="en-IN" sz="2000" dirty="0" smtClean="0"/>
              <a:t>	  </a:t>
            </a:r>
            <a:r>
              <a:rPr lang="en-IN" sz="2000" dirty="0"/>
              <a:t>c) May-June			                        d)  </a:t>
            </a:r>
            <a:r>
              <a:rPr lang="en-IN" sz="2000" b="1" dirty="0"/>
              <a:t>June-July </a:t>
            </a:r>
            <a:endParaRPr lang="en-IN" sz="2000" b="1" dirty="0" smtClean="0"/>
          </a:p>
          <a:p>
            <a:pPr marL="0" indent="0">
              <a:buNone/>
            </a:pPr>
            <a:endParaRPr lang="en-IN" sz="2000" dirty="0"/>
          </a:p>
          <a:p>
            <a:pPr marL="457200" indent="-457200">
              <a:buAutoNum type="arabicParenR" startAt="48"/>
            </a:pPr>
            <a:r>
              <a:rPr lang="en-IN" sz="2000" dirty="0" smtClean="0"/>
              <a:t>Candidates should apply for SPIM before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May </a:t>
            </a:r>
            <a:r>
              <a:rPr lang="en-IN" sz="2000" dirty="0" smtClean="0"/>
              <a:t>					b) June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July					d) April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49) HRI was founded in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1975</a:t>
            </a:r>
            <a:r>
              <a:rPr lang="en-IN" sz="2000" dirty="0" smtClean="0"/>
              <a:t>					b) 1976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1974					d) 1977</a:t>
            </a:r>
            <a:endParaRPr lang="en-IN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0580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2380"/>
            <a:ext cx="8640960" cy="7632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Tata Institute of Fundamental </a:t>
            </a:r>
            <a:r>
              <a:rPr lang="en-US" sz="4000" dirty="0" smtClean="0">
                <a:solidFill>
                  <a:srgbClr val="C00000"/>
                </a:solidFill>
              </a:rPr>
              <a:t>Research(TIFR)</a:t>
            </a:r>
            <a:endParaRPr lang="en-IN" sz="4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N" sz="2000" dirty="0" smtClean="0"/>
              <a:t>     ( </a:t>
            </a:r>
            <a:r>
              <a:rPr lang="en-IN" sz="2000" dirty="0" smtClean="0">
                <a:hlinkClick r:id="rId2"/>
              </a:rPr>
              <a:t>https://www.tifr.res.in/</a:t>
            </a:r>
            <a:r>
              <a:rPr lang="en-IN" sz="2000" dirty="0" smtClean="0"/>
              <a:t> )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50) TIFR was founded on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1</a:t>
            </a:r>
            <a:r>
              <a:rPr lang="en-IN" sz="2000" b="1" baseline="30000" dirty="0" smtClean="0"/>
              <a:t>st</a:t>
            </a:r>
            <a:r>
              <a:rPr lang="en-IN" sz="2000" b="1" dirty="0" smtClean="0"/>
              <a:t> </a:t>
            </a:r>
            <a:r>
              <a:rPr lang="en-IN" sz="2000" b="1" dirty="0"/>
              <a:t>J</a:t>
            </a:r>
            <a:r>
              <a:rPr lang="en-IN" sz="2000" b="1" dirty="0" smtClean="0"/>
              <a:t>une 1945 </a:t>
            </a:r>
            <a:r>
              <a:rPr lang="en-IN" sz="2000" dirty="0" smtClean="0"/>
              <a:t>			b) 1</a:t>
            </a:r>
            <a:r>
              <a:rPr lang="en-IN" sz="2000" baseline="30000" dirty="0" smtClean="0"/>
              <a:t>st</a:t>
            </a:r>
            <a:r>
              <a:rPr lang="en-IN" sz="2000" dirty="0" smtClean="0"/>
              <a:t>  </a:t>
            </a:r>
            <a:r>
              <a:rPr lang="en-IN" sz="2000" dirty="0"/>
              <a:t>J</a:t>
            </a:r>
            <a:r>
              <a:rPr lang="en-IN" sz="2000" dirty="0" smtClean="0"/>
              <a:t>une 1946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1</a:t>
            </a:r>
            <a:r>
              <a:rPr lang="en-IN" sz="2000" baseline="30000" dirty="0" smtClean="0"/>
              <a:t>st</a:t>
            </a:r>
            <a:r>
              <a:rPr lang="en-IN" sz="2000" dirty="0" smtClean="0"/>
              <a:t> </a:t>
            </a:r>
            <a:r>
              <a:rPr lang="en-IN" sz="2000" dirty="0"/>
              <a:t>J</a:t>
            </a:r>
            <a:r>
              <a:rPr lang="en-IN" sz="2000" dirty="0" smtClean="0"/>
              <a:t>une 1947			d) 1</a:t>
            </a:r>
            <a:r>
              <a:rPr lang="en-IN" sz="2000" baseline="30000" dirty="0" smtClean="0"/>
              <a:t>st</a:t>
            </a:r>
            <a:r>
              <a:rPr lang="en-IN" sz="2000" dirty="0" smtClean="0"/>
              <a:t> </a:t>
            </a:r>
            <a:r>
              <a:rPr lang="en-IN" sz="2000" dirty="0"/>
              <a:t>J</a:t>
            </a:r>
            <a:r>
              <a:rPr lang="en-IN" sz="2000" dirty="0" smtClean="0"/>
              <a:t>une 1985 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51) Who was the founder of TIFR with the help of whom 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err="1"/>
              <a:t>Dr.</a:t>
            </a:r>
            <a:r>
              <a:rPr lang="en-IN" sz="2000" b="1" dirty="0"/>
              <a:t> </a:t>
            </a:r>
            <a:r>
              <a:rPr lang="en-IN" sz="2000" b="1" dirty="0" err="1"/>
              <a:t>Homi</a:t>
            </a:r>
            <a:r>
              <a:rPr lang="en-IN" sz="2000" b="1" dirty="0"/>
              <a:t> J. </a:t>
            </a:r>
            <a:r>
              <a:rPr lang="en-IN" sz="2000" b="1" dirty="0" err="1" smtClean="0"/>
              <a:t>Bhabha</a:t>
            </a:r>
            <a:r>
              <a:rPr lang="en-IN" sz="2000" b="1" dirty="0" smtClean="0"/>
              <a:t>  &amp; J.R.D Tata</a:t>
            </a:r>
            <a:r>
              <a:rPr lang="en-IN" sz="2000" dirty="0" smtClean="0"/>
              <a:t>		b) </a:t>
            </a:r>
            <a:r>
              <a:rPr lang="en-IN" sz="2000" dirty="0" err="1" smtClean="0"/>
              <a:t>Vikram</a:t>
            </a:r>
            <a:r>
              <a:rPr lang="en-IN" sz="2000" dirty="0" smtClean="0"/>
              <a:t> Sarabhai</a:t>
            </a:r>
          </a:p>
          <a:p>
            <a:pPr marL="0" indent="0">
              <a:buNone/>
            </a:pPr>
            <a:r>
              <a:rPr lang="en-IN" sz="2000" i="1" dirty="0"/>
              <a:t>	</a:t>
            </a:r>
            <a:r>
              <a:rPr lang="en-IN" sz="2000" dirty="0" smtClean="0"/>
              <a:t>c) C.V Raman 				d) </a:t>
            </a:r>
            <a:r>
              <a:rPr lang="en-IN" sz="2000" dirty="0" err="1" smtClean="0"/>
              <a:t>Satyendranath</a:t>
            </a:r>
            <a:r>
              <a:rPr lang="en-IN" sz="2000" dirty="0" smtClean="0"/>
              <a:t> Bose</a:t>
            </a:r>
          </a:p>
          <a:p>
            <a:pPr marL="0" indent="0">
              <a:buNone/>
            </a:pPr>
            <a:endParaRPr lang="en-IN" sz="2000" i="1" dirty="0"/>
          </a:p>
          <a:p>
            <a:pPr marL="0" indent="0">
              <a:buNone/>
            </a:pPr>
            <a:r>
              <a:rPr lang="en-IN" sz="2000" dirty="0" smtClean="0"/>
              <a:t>52) </a:t>
            </a:r>
            <a:r>
              <a:rPr lang="en-US" sz="2000" dirty="0"/>
              <a:t>The School of Mathematics at TIFR Mumbai conducts research in </a:t>
            </a:r>
            <a:r>
              <a:rPr lang="en-US" sz="2000" dirty="0" smtClean="0"/>
              <a:t>        Mathematics  with  emphasis on</a:t>
            </a:r>
          </a:p>
          <a:p>
            <a:pPr marL="0" indent="0">
              <a:buNone/>
            </a:pPr>
            <a:r>
              <a:rPr lang="en-US" sz="2000" dirty="0" smtClean="0"/>
              <a:t>	a) </a:t>
            </a:r>
            <a:r>
              <a:rPr lang="en-US" sz="2000" b="1" dirty="0"/>
              <a:t>P</a:t>
            </a:r>
            <a:r>
              <a:rPr lang="en-US" sz="2000" b="1" dirty="0" smtClean="0"/>
              <a:t>ure mathematics</a:t>
            </a:r>
            <a:r>
              <a:rPr lang="en-US" sz="2000" dirty="0" smtClean="0"/>
              <a:t>		        b) Applied </a:t>
            </a:r>
            <a:r>
              <a:rPr lang="en-US" sz="2000" dirty="0"/>
              <a:t>mathematics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dirty="0" smtClean="0"/>
              <a:t>c) Geometry 			        d) all of these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 smtClean="0"/>
              <a:t>53) TIFR </a:t>
            </a:r>
            <a:r>
              <a:rPr lang="en-US" sz="2000" dirty="0"/>
              <a:t>Mumbai is organizing a two-week summer </a:t>
            </a:r>
            <a:r>
              <a:rPr lang="en-US" sz="2000" dirty="0" smtClean="0"/>
              <a:t>school in mathematics named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IN" sz="2000" b="1" dirty="0" err="1"/>
              <a:t>Vigyan</a:t>
            </a:r>
            <a:r>
              <a:rPr lang="en-IN" sz="2000" b="1" dirty="0"/>
              <a:t> </a:t>
            </a:r>
            <a:r>
              <a:rPr lang="en-IN" sz="2000" b="1" dirty="0" err="1"/>
              <a:t>Vidushi</a:t>
            </a:r>
            <a:r>
              <a:rPr lang="en-IN" sz="2000" b="1" dirty="0"/>
              <a:t>  </a:t>
            </a:r>
            <a:r>
              <a:rPr lang="en-IN" sz="2000" dirty="0" smtClean="0"/>
              <a:t>(for women )		b) </a:t>
            </a:r>
            <a:r>
              <a:rPr lang="en-IN" sz="2000" dirty="0" err="1"/>
              <a:t>Vigyan</a:t>
            </a:r>
            <a:r>
              <a:rPr lang="en-IN" sz="2000" dirty="0"/>
              <a:t> </a:t>
            </a:r>
            <a:r>
              <a:rPr lang="en-IN" sz="2000" dirty="0" smtClean="0"/>
              <a:t>Mancha</a:t>
            </a:r>
          </a:p>
          <a:p>
            <a:pPr marL="0" indent="0">
              <a:buNone/>
            </a:pPr>
            <a:r>
              <a:rPr lang="en-IN" sz="2000" i="1" dirty="0"/>
              <a:t>	</a:t>
            </a:r>
            <a:r>
              <a:rPr lang="en-IN" sz="2000" dirty="0" smtClean="0"/>
              <a:t>c) </a:t>
            </a:r>
            <a:r>
              <a:rPr lang="en-IN" sz="2000" dirty="0" err="1"/>
              <a:t>Vigyan</a:t>
            </a:r>
            <a:r>
              <a:rPr lang="en-IN" sz="2000" dirty="0"/>
              <a:t> </a:t>
            </a:r>
            <a:r>
              <a:rPr lang="en-IN" sz="2000" dirty="0" err="1" smtClean="0"/>
              <a:t>Shibir</a:t>
            </a:r>
            <a:r>
              <a:rPr lang="en-IN" sz="2000" i="1" dirty="0" smtClean="0"/>
              <a:t>	</a:t>
            </a:r>
            <a:r>
              <a:rPr lang="en-IN" sz="2000" dirty="0" smtClean="0"/>
              <a:t>		                d) All of these</a:t>
            </a:r>
            <a:r>
              <a:rPr lang="en-IN" sz="2000" i="1" dirty="0" smtClean="0"/>
              <a:t>	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843835"/>
            <a:ext cx="1512168" cy="756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6429" y="720452"/>
            <a:ext cx="27051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8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88404"/>
            <a:ext cx="8928992" cy="7344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/>
              <a:t>54) TIFR online application starts in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/>
              <a:t>O</a:t>
            </a:r>
            <a:r>
              <a:rPr lang="en-IN" sz="2000" b="1" dirty="0" smtClean="0"/>
              <a:t>ctober-November</a:t>
            </a:r>
            <a:r>
              <a:rPr lang="en-IN" sz="2000" dirty="0" smtClean="0"/>
              <a:t> 		b) June-July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March-April 			c) May-June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55) TIFR main campus is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TIFR Mumbai </a:t>
            </a:r>
            <a:r>
              <a:rPr lang="en-IN" sz="2000" dirty="0" smtClean="0"/>
              <a:t>			b) TIFR Hyderabad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CAM Bengaluru		d) HBCSE Mumbai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b="1" dirty="0" smtClean="0">
                <a:solidFill>
                  <a:srgbClr val="FF0000"/>
                </a:solidFill>
              </a:rPr>
              <a:t>** Top institutes for higher studies in Mathematics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1) IISC  ( </a:t>
            </a:r>
            <a:r>
              <a:rPr lang="en-IN" sz="2000" dirty="0" smtClean="0">
                <a:hlinkClick r:id="rId2"/>
              </a:rPr>
              <a:t>https://iisc.ac.in/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dirty="0"/>
              <a:t>	2</a:t>
            </a:r>
            <a:r>
              <a:rPr lang="en-IN" sz="2000" dirty="0" smtClean="0"/>
              <a:t>) ISI KOLKATA ( </a:t>
            </a:r>
            <a:r>
              <a:rPr lang="en-IN" sz="2000" dirty="0" smtClean="0">
                <a:hlinkClick r:id="rId3"/>
              </a:rPr>
              <a:t>https://www.isical.ac.in/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dirty="0" smtClean="0"/>
              <a:t>	3) IISERs ( </a:t>
            </a:r>
            <a:r>
              <a:rPr lang="en-IN" sz="2000" dirty="0" smtClean="0">
                <a:hlinkClick r:id="rId4"/>
              </a:rPr>
              <a:t>https://www.iiseradmission.in/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dirty="0"/>
              <a:t>	4</a:t>
            </a:r>
            <a:r>
              <a:rPr lang="en-IN" sz="2000" dirty="0" smtClean="0"/>
              <a:t>) TIFR (</a:t>
            </a:r>
            <a:r>
              <a:rPr lang="en-IN" sz="2000" dirty="0" smtClean="0">
                <a:solidFill>
                  <a:srgbClr val="FF0000"/>
                </a:solidFill>
              </a:rPr>
              <a:t>They have their own fellowship program also </a:t>
            </a:r>
            <a:r>
              <a:rPr lang="en-IN" sz="2000" dirty="0" smtClean="0"/>
              <a:t>)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( </a:t>
            </a:r>
            <a:r>
              <a:rPr lang="en-IN" sz="2000" dirty="0" smtClean="0">
                <a:hlinkClick r:id="rId5"/>
              </a:rPr>
              <a:t>https://www.tifr.res.in/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dirty="0"/>
              <a:t>	5</a:t>
            </a:r>
            <a:r>
              <a:rPr lang="en-IN" sz="2000" dirty="0" smtClean="0"/>
              <a:t>) CMI ( </a:t>
            </a:r>
            <a:r>
              <a:rPr lang="en-IN" sz="2000" dirty="0" smtClean="0">
                <a:hlinkClick r:id="rId6"/>
              </a:rPr>
              <a:t>https://www.cmi.ac.in/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dirty="0"/>
              <a:t>	6</a:t>
            </a:r>
            <a:r>
              <a:rPr lang="en-IN" sz="2000" dirty="0" smtClean="0"/>
              <a:t>) IMSC ( </a:t>
            </a:r>
            <a:r>
              <a:rPr lang="en-IN" sz="2000" dirty="0" smtClean="0">
                <a:hlinkClick r:id="rId7"/>
              </a:rPr>
              <a:t>https://www.imsc.res.in/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dirty="0"/>
              <a:t>	7</a:t>
            </a:r>
            <a:r>
              <a:rPr lang="en-IN" sz="2000" dirty="0" smtClean="0"/>
              <a:t>) HRI ( </a:t>
            </a:r>
            <a:r>
              <a:rPr lang="en-IN" sz="2000" dirty="0" smtClean="0">
                <a:hlinkClick r:id="rId8"/>
              </a:rPr>
              <a:t>http://www.hri.res.in/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8) NISER  ( </a:t>
            </a:r>
            <a:r>
              <a:rPr lang="en-IN" sz="2000" dirty="0" smtClean="0">
                <a:hlinkClick r:id="rId9"/>
              </a:rPr>
              <a:t>https://www.niser.ac.in/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9) IITs  &amp; NITs (Warangal &amp;  </a:t>
            </a:r>
            <a:r>
              <a:rPr lang="en-IN" sz="2000" dirty="0" err="1" smtClean="0"/>
              <a:t>Trichy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5459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88404"/>
            <a:ext cx="8640960" cy="7416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NATIONAL INSTITUTE OF SCIENCE EDUCATION AND RESEARCH </a:t>
            </a:r>
            <a:r>
              <a:rPr lang="en-US" sz="2800" dirty="0" smtClean="0">
                <a:solidFill>
                  <a:srgbClr val="C00000"/>
                </a:solidFill>
              </a:rPr>
              <a:t>  BHUBANESWAR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(NISER)  </a:t>
            </a:r>
            <a:r>
              <a:rPr lang="en-US" sz="2000" dirty="0" smtClean="0">
                <a:solidFill>
                  <a:srgbClr val="C00000"/>
                </a:solidFill>
              </a:rPr>
              <a:t>( </a:t>
            </a:r>
            <a:r>
              <a:rPr lang="en-US" sz="2000" dirty="0" smtClean="0">
                <a:solidFill>
                  <a:srgbClr val="C00000"/>
                </a:solidFill>
                <a:hlinkClick r:id="rId2"/>
              </a:rPr>
              <a:t>https://www.niser.ac.in/</a:t>
            </a:r>
            <a:r>
              <a:rPr lang="en-US" sz="2000" dirty="0" smtClean="0">
                <a:solidFill>
                  <a:srgbClr val="C00000"/>
                </a:solidFill>
              </a:rPr>
              <a:t> )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IN" sz="2000" dirty="0" smtClean="0"/>
              <a:t>56) </a:t>
            </a:r>
            <a:r>
              <a:rPr lang="en-IN" sz="2000" dirty="0"/>
              <a:t>Online </a:t>
            </a:r>
            <a:r>
              <a:rPr lang="en-IN" sz="2000" dirty="0" smtClean="0"/>
              <a:t>application starts in NISER in the month of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</a:t>
            </a:r>
            <a:r>
              <a:rPr lang="en-IN" sz="2000" b="1" dirty="0" smtClean="0"/>
              <a:t> April </a:t>
            </a:r>
            <a:r>
              <a:rPr lang="en-IN" sz="2000" dirty="0" smtClean="0"/>
              <a:t>					b) May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March					d) June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57) Candidates are eligible for </a:t>
            </a:r>
            <a:r>
              <a:rPr lang="en-IN" sz="2000" dirty="0" err="1" smtClean="0"/>
              <a:t>P.hD</a:t>
            </a:r>
            <a:r>
              <a:rPr lang="en-IN" sz="2000" dirty="0" smtClean="0"/>
              <a:t> with having marks in M.SC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60%</a:t>
            </a:r>
            <a:r>
              <a:rPr lang="en-IN" sz="2000" dirty="0" smtClean="0"/>
              <a:t>					b) 70%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65%					d) 80%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58) Candidates </a:t>
            </a:r>
            <a:r>
              <a:rPr lang="en-IN" sz="2000" dirty="0"/>
              <a:t>should have </a:t>
            </a:r>
            <a:r>
              <a:rPr lang="en-IN" sz="2000" dirty="0" smtClean="0"/>
              <a:t>qualified for </a:t>
            </a:r>
            <a:r>
              <a:rPr lang="en-IN" sz="2000" dirty="0" err="1" smtClean="0"/>
              <a:t>P.hD</a:t>
            </a:r>
            <a:r>
              <a:rPr lang="en-IN" sz="2000" dirty="0" smtClean="0"/>
              <a:t> admission</a:t>
            </a:r>
          </a:p>
          <a:p>
            <a:pPr marL="0" indent="0">
              <a:buNone/>
            </a:pPr>
            <a:r>
              <a:rPr lang="en-IN" sz="2000" dirty="0"/>
              <a:t>	a) CSIR-UGC-NET </a:t>
            </a:r>
            <a:r>
              <a:rPr lang="en-IN" sz="2000" dirty="0" smtClean="0"/>
              <a:t>JRF 			b) GATE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NBHM				d) </a:t>
            </a:r>
            <a:r>
              <a:rPr lang="en-US" sz="2000" b="1" dirty="0"/>
              <a:t>at least one of these 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59) NISER BHUBANESWAR offer  courses  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IN" sz="2000" dirty="0" smtClean="0"/>
              <a:t>Int. M.sc </a:t>
            </a:r>
            <a:r>
              <a:rPr lang="en-IN" sz="2000" dirty="0" err="1" smtClean="0"/>
              <a:t>P.hD</a:t>
            </a:r>
            <a:r>
              <a:rPr lang="en-IN" sz="2000" dirty="0" smtClean="0"/>
              <a:t> in Math			b) M.sc in Math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dirty="0" err="1" smtClean="0"/>
              <a:t>P.hD</a:t>
            </a:r>
            <a:r>
              <a:rPr lang="en-IN" sz="2000" dirty="0" smtClean="0"/>
              <a:t> in Math				d) </a:t>
            </a:r>
            <a:r>
              <a:rPr lang="en-IN" sz="2000" b="1" dirty="0" smtClean="0"/>
              <a:t>both a) &amp; c)</a:t>
            </a:r>
            <a:r>
              <a:rPr lang="en-IN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792460"/>
            <a:ext cx="2670620" cy="12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388"/>
            <a:ext cx="8640960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The Institute of Mathematical </a:t>
            </a:r>
            <a:r>
              <a:rPr lang="en-US" sz="2800" b="1" dirty="0" smtClean="0">
                <a:solidFill>
                  <a:srgbClr val="C00000"/>
                </a:solidFill>
              </a:rPr>
              <a:t>Sciences(IMSC)</a:t>
            </a:r>
            <a:endParaRPr lang="en-IN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N" sz="2000" dirty="0" smtClean="0"/>
              <a:t>	( </a:t>
            </a:r>
            <a:r>
              <a:rPr lang="en-IN" sz="2000" dirty="0" smtClean="0">
                <a:hlinkClick r:id="rId2"/>
              </a:rPr>
              <a:t>https://www.imsc.res.in/</a:t>
            </a:r>
            <a:r>
              <a:rPr lang="en-IN" sz="2000" dirty="0" smtClean="0"/>
              <a:t> )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60) </a:t>
            </a:r>
            <a:r>
              <a:rPr lang="en-US" sz="2000" dirty="0" err="1"/>
              <a:t>IMSc</a:t>
            </a:r>
            <a:r>
              <a:rPr lang="en-US" sz="2000" dirty="0"/>
              <a:t> provides exceptional intellectual environment </a:t>
            </a:r>
            <a:r>
              <a:rPr lang="en-US" sz="2000" dirty="0" smtClean="0"/>
              <a:t>for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/>
              <a:t>fundamental research in the areas </a:t>
            </a:r>
            <a:r>
              <a:rPr lang="en-US" sz="2000" dirty="0" smtClean="0"/>
              <a:t>of </a:t>
            </a:r>
          </a:p>
          <a:p>
            <a:pPr marL="0" indent="0">
              <a:buNone/>
            </a:pPr>
            <a:r>
              <a:rPr lang="en-US" sz="2000" dirty="0" smtClean="0"/>
              <a:t>  a) </a:t>
            </a:r>
            <a:r>
              <a:rPr lang="en-US" sz="2000" dirty="0"/>
              <a:t>Theoretical </a:t>
            </a:r>
            <a:r>
              <a:rPr lang="en-US" sz="2000" dirty="0" smtClean="0"/>
              <a:t>Physics 	`		b) Mathematics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c) Theoretical </a:t>
            </a:r>
            <a:r>
              <a:rPr lang="en-US" sz="2000" dirty="0"/>
              <a:t>Computer Science </a:t>
            </a:r>
            <a:r>
              <a:rPr lang="en-US" sz="2000" dirty="0" smtClean="0"/>
              <a:t>		d) </a:t>
            </a:r>
            <a:r>
              <a:rPr lang="en-US" sz="2000" b="1" dirty="0" smtClean="0"/>
              <a:t>all of these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&amp; Computational Biology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61) IMSC </a:t>
            </a:r>
            <a:r>
              <a:rPr lang="en-US" sz="2000" dirty="0"/>
              <a:t>application </a:t>
            </a:r>
            <a:r>
              <a:rPr lang="en-US" sz="2000" dirty="0" smtClean="0"/>
              <a:t>deadlines  </a:t>
            </a:r>
            <a:r>
              <a:rPr lang="en-US" sz="2000" dirty="0"/>
              <a:t>usually fall in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a) </a:t>
            </a:r>
            <a:r>
              <a:rPr lang="en-US" sz="2000" b="1" dirty="0"/>
              <a:t>M</a:t>
            </a:r>
            <a:r>
              <a:rPr lang="en-US" sz="2000" b="1" dirty="0" smtClean="0"/>
              <a:t>id-February</a:t>
            </a:r>
            <a:r>
              <a:rPr lang="en-US" sz="2000" dirty="0" smtClean="0"/>
              <a:t>			b) Mid-August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Mid-January			d) Mid-May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62) IMSC offers </a:t>
            </a:r>
            <a:r>
              <a:rPr lang="en-US" sz="2000" dirty="0" err="1" smtClean="0"/>
              <a:t>P.hD</a:t>
            </a:r>
            <a:r>
              <a:rPr lang="en-US" sz="2000" dirty="0" smtClean="0"/>
              <a:t> program  to the candidates who have qualified </a:t>
            </a:r>
          </a:p>
          <a:p>
            <a:pPr marL="0" indent="0">
              <a:buNone/>
            </a:pPr>
            <a:r>
              <a:rPr lang="en-US" sz="2000" dirty="0" smtClean="0"/>
              <a:t>	a) </a:t>
            </a:r>
            <a:r>
              <a:rPr lang="en-IN" sz="2000" dirty="0" smtClean="0"/>
              <a:t>NBHM			b) GATE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NET</a:t>
            </a:r>
            <a:r>
              <a:rPr lang="en-US" sz="2000" dirty="0"/>
              <a:t>	</a:t>
            </a:r>
            <a:r>
              <a:rPr lang="en-US" sz="2000" dirty="0" smtClean="0"/>
              <a:t>			d) </a:t>
            </a:r>
            <a:r>
              <a:rPr lang="en-US" sz="2000" b="1" dirty="0" smtClean="0"/>
              <a:t>any of those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63) IMSC offers summer research program in in month of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May-July</a:t>
            </a:r>
            <a:r>
              <a:rPr lang="en-US" sz="2000" dirty="0" smtClean="0"/>
              <a:t>			b) July-September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April-June			d) June-August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492381"/>
            <a:ext cx="3072070" cy="108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648444"/>
            <a:ext cx="1346450" cy="1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3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88404"/>
            <a:ext cx="8712968" cy="71721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3900" dirty="0">
                <a:solidFill>
                  <a:srgbClr val="C00000"/>
                </a:solidFill>
              </a:rPr>
              <a:t>Indian Institutes of </a:t>
            </a:r>
            <a:r>
              <a:rPr lang="en-IN" sz="3900" dirty="0" smtClean="0">
                <a:solidFill>
                  <a:srgbClr val="C00000"/>
                </a:solidFill>
              </a:rPr>
              <a:t>Technology(IIT)</a:t>
            </a:r>
            <a:endParaRPr lang="en-IN" sz="3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N" sz="2000" dirty="0" smtClean="0"/>
              <a:t>	( </a:t>
            </a:r>
            <a:r>
              <a:rPr lang="en-IN" sz="2000" dirty="0" smtClean="0">
                <a:hlinkClick r:id="rId2"/>
              </a:rPr>
              <a:t>https://www.iitsystem.ac.in/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64) How many IITs are there in </a:t>
            </a:r>
            <a:r>
              <a:rPr lang="en-IN" sz="2000" dirty="0"/>
              <a:t>all </a:t>
            </a:r>
            <a:r>
              <a:rPr lang="en-IN" sz="2000" dirty="0" smtClean="0"/>
              <a:t>over the India?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23</a:t>
            </a:r>
            <a:r>
              <a:rPr lang="en-IN" sz="2000" dirty="0" smtClean="0"/>
              <a:t>				b) 24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20				d) 21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65) How to get an admission in </a:t>
            </a:r>
            <a:r>
              <a:rPr lang="en-IN" sz="2000" dirty="0" err="1" smtClean="0"/>
              <a:t>P.hD</a:t>
            </a:r>
            <a:r>
              <a:rPr lang="en-IN" sz="2000" dirty="0" smtClean="0"/>
              <a:t> Math in IIT ?</a:t>
            </a:r>
          </a:p>
          <a:p>
            <a:pPr marL="0" indent="0">
              <a:buNone/>
            </a:pPr>
            <a:r>
              <a:rPr lang="en-IN" sz="2000" dirty="0" smtClean="0"/>
              <a:t>         scoring good marks in </a:t>
            </a:r>
          </a:p>
          <a:p>
            <a:pPr marL="0" indent="0">
              <a:buNone/>
            </a:pPr>
            <a:r>
              <a:rPr lang="en-IN" sz="2000" dirty="0" smtClean="0"/>
              <a:t>	a) </a:t>
            </a:r>
            <a:r>
              <a:rPr lang="en-IN" sz="2000" dirty="0" err="1" smtClean="0"/>
              <a:t>Csir</a:t>
            </a:r>
            <a:r>
              <a:rPr lang="en-IN" sz="2000" dirty="0" smtClean="0"/>
              <a:t> NET-</a:t>
            </a:r>
            <a:r>
              <a:rPr lang="en-IN" sz="2000" dirty="0" err="1" smtClean="0"/>
              <a:t>Jrf</a:t>
            </a:r>
            <a:r>
              <a:rPr lang="en-IN" sz="2000" dirty="0" smtClean="0"/>
              <a:t> 					b) GATE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b="1" dirty="0" smtClean="0"/>
              <a:t>any of the above or clearing </a:t>
            </a:r>
          </a:p>
          <a:p>
            <a:pPr marL="0" indent="0">
              <a:buNone/>
            </a:pPr>
            <a:r>
              <a:rPr lang="en-IN" sz="2000" b="1" dirty="0" smtClean="0"/>
              <a:t>	  the written test &amp; interview conducted by     	</a:t>
            </a:r>
            <a:r>
              <a:rPr lang="en-IN" sz="2000" dirty="0" smtClean="0"/>
              <a:t>d) NBHM</a:t>
            </a:r>
            <a:endParaRPr lang="en-IN" sz="2000" b="1" dirty="0" smtClean="0"/>
          </a:p>
          <a:p>
            <a:pPr marL="0" indent="0">
              <a:buNone/>
            </a:pPr>
            <a:r>
              <a:rPr lang="en-IN" sz="2000" b="1" dirty="0"/>
              <a:t>	 </a:t>
            </a:r>
            <a:r>
              <a:rPr lang="en-IN" sz="2000" b="1" dirty="0" smtClean="0"/>
              <a:t>  individual IIT 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66) Which IIT is the oldest 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dirty="0"/>
              <a:t> </a:t>
            </a:r>
            <a:r>
              <a:rPr lang="en-IN" sz="2000" b="1" dirty="0"/>
              <a:t>IIT </a:t>
            </a:r>
            <a:r>
              <a:rPr lang="en-IN" sz="2000" b="1" dirty="0" err="1" smtClean="0"/>
              <a:t>Kharagpur</a:t>
            </a:r>
            <a:r>
              <a:rPr lang="en-IN" sz="2000" b="1" dirty="0" smtClean="0"/>
              <a:t>				</a:t>
            </a:r>
            <a:r>
              <a:rPr lang="en-IN" sz="2000" dirty="0" smtClean="0"/>
              <a:t>b) </a:t>
            </a:r>
            <a:r>
              <a:rPr lang="en-IN" sz="2000" dirty="0"/>
              <a:t>IIT </a:t>
            </a:r>
            <a:r>
              <a:rPr lang="en-IN" sz="2000" dirty="0" smtClean="0"/>
              <a:t>Kanpur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dirty="0"/>
              <a:t>IIT </a:t>
            </a:r>
            <a:r>
              <a:rPr lang="en-IN" sz="2000" dirty="0" smtClean="0"/>
              <a:t>Madras				d) IIT  Delhi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67) How to get admission for M.SC in IITs?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through JAM</a:t>
            </a:r>
            <a:r>
              <a:rPr lang="en-IN" sz="2000" dirty="0" smtClean="0"/>
              <a:t>				b) through GATE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b) through NET 				d) through NBHM</a:t>
            </a:r>
          </a:p>
          <a:p>
            <a:pPr marL="0" indent="0">
              <a:buNone/>
            </a:pPr>
            <a:r>
              <a:rPr lang="en-IN" sz="2000" dirty="0" smtClean="0"/>
              <a:t>	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864468"/>
            <a:ext cx="3235980" cy="16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5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561"/>
            <a:ext cx="7772400" cy="198041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IISER(Indian Institutes of Science Education &amp;Research)</a:t>
            </a:r>
            <a:endParaRPr lang="en-IN" sz="28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062911"/>
            <a:ext cx="8143932" cy="2145455"/>
          </a:xfrm>
        </p:spPr>
        <p:txBody>
          <a:bodyPr/>
          <a:lstStyle/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1) How many IISERs are there in India?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a) 4                          b) 6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c) </a:t>
            </a:r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d)none of these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 </a:t>
            </a: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312740"/>
            <a:ext cx="8001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sz="2000" dirty="0" smtClean="0"/>
              <a:t>) According to </a:t>
            </a:r>
            <a:r>
              <a:rPr lang="en-US" sz="2000" dirty="0" err="1" smtClean="0"/>
              <a:t>nirf</a:t>
            </a:r>
            <a:r>
              <a:rPr lang="en-US" sz="2000" dirty="0" smtClean="0"/>
              <a:t> ranking which IISER is best?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a) </a:t>
            </a:r>
            <a:r>
              <a:rPr lang="en-US" sz="2000" b="1" dirty="0" smtClean="0"/>
              <a:t>IISER PUNE                             </a:t>
            </a:r>
            <a:r>
              <a:rPr lang="en-US" sz="2000" dirty="0" smtClean="0"/>
              <a:t>b) IISER KOLKATA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c) IISER MOHALI                        d) IISER  BHOPAL</a:t>
            </a:r>
          </a:p>
          <a:p>
            <a:endParaRPr lang="en-US" dirty="0"/>
          </a:p>
          <a:p>
            <a:r>
              <a:rPr lang="en-US" dirty="0" smtClean="0"/>
              <a:t>3) </a:t>
            </a:r>
            <a:r>
              <a:rPr lang="en-US" sz="2000" dirty="0" smtClean="0"/>
              <a:t>Which IISER is good for Mathematics?</a:t>
            </a:r>
          </a:p>
          <a:p>
            <a:pPr marL="342900" indent="-342900"/>
            <a:r>
              <a:rPr lang="en-US" sz="2000" dirty="0" smtClean="0"/>
              <a:t>	a)   IISER KOLKATA                        b) IISER THIRUVANANTHAPURAM</a:t>
            </a:r>
          </a:p>
          <a:p>
            <a:pPr marL="342900" indent="-342900"/>
            <a:r>
              <a:rPr lang="en-US" sz="2000" dirty="0" smtClean="0"/>
              <a:t>	c)   </a:t>
            </a:r>
            <a:r>
              <a:rPr lang="en-US" sz="2000" b="1" dirty="0" smtClean="0"/>
              <a:t>IISER MOHALI                        </a:t>
            </a:r>
            <a:r>
              <a:rPr lang="en-US" sz="2000" dirty="0" smtClean="0"/>
              <a:t>d)  IISER TIRUPATI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4) </a:t>
            </a:r>
            <a:r>
              <a:rPr lang="en-US" sz="2000" dirty="0" smtClean="0"/>
              <a:t>Which IISER is located in West Bengal ?</a:t>
            </a:r>
          </a:p>
          <a:p>
            <a:pPr marL="342900" indent="-342900"/>
            <a:r>
              <a:rPr lang="en-US" sz="2000" dirty="0" smtClean="0"/>
              <a:t>	 a) </a:t>
            </a:r>
            <a:r>
              <a:rPr lang="en-US" sz="2000" dirty="0"/>
              <a:t>IISER </a:t>
            </a:r>
            <a:r>
              <a:rPr lang="en-US" sz="2000" dirty="0" smtClean="0"/>
              <a:t>PUNE 		b) </a:t>
            </a:r>
            <a:r>
              <a:rPr lang="en-US" sz="2000" b="1" dirty="0"/>
              <a:t>IISER </a:t>
            </a:r>
            <a:r>
              <a:rPr lang="en-US" sz="2000" b="1" dirty="0" smtClean="0"/>
              <a:t>KOLKATA</a:t>
            </a:r>
          </a:p>
          <a:p>
            <a:pPr marL="342900" indent="-342900"/>
            <a:r>
              <a:rPr lang="en-US" sz="2000" dirty="0"/>
              <a:t>       c) IISER </a:t>
            </a:r>
            <a:r>
              <a:rPr lang="en-US" sz="2000" dirty="0" smtClean="0"/>
              <a:t>BHOPAL 		d) </a:t>
            </a:r>
            <a:r>
              <a:rPr lang="en-US" sz="2000" dirty="0"/>
              <a:t>IISER </a:t>
            </a:r>
            <a:r>
              <a:rPr lang="en-US" sz="2000" dirty="0" smtClean="0"/>
              <a:t>MOHALI</a:t>
            </a:r>
            <a:endParaRPr lang="en-US" sz="2000" dirty="0"/>
          </a:p>
          <a:p>
            <a:pPr marL="342900" indent="-342900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1" y="1440532"/>
            <a:ext cx="3608749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388"/>
            <a:ext cx="8640960" cy="7488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/>
              <a:t> 68) IISC offers  integrated </a:t>
            </a:r>
            <a:r>
              <a:rPr lang="en-IN" sz="2000" dirty="0" err="1" smtClean="0"/>
              <a:t>P.hD</a:t>
            </a:r>
            <a:r>
              <a:rPr lang="en-IN" sz="2000" dirty="0" smtClean="0"/>
              <a:t> program with eligibility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60% marks in B.sc 		b)  Good score in JAM(MA)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any of those			d) </a:t>
            </a:r>
            <a:r>
              <a:rPr lang="en-IN" sz="2000" b="1" dirty="0" smtClean="0"/>
              <a:t>both a) &amp; b) 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r>
              <a:rPr lang="en-IN" sz="2000" dirty="0" smtClean="0"/>
              <a:t>69) According to NIRF ranking which one is the top university 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IISC </a:t>
            </a:r>
            <a:r>
              <a:rPr lang="en-IN" sz="2000" dirty="0" smtClean="0"/>
              <a:t>				b) BHU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CMI				d) none of these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70)  Among 1587 govt. institutions worldwide  CSIR ranked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37</a:t>
            </a:r>
            <a:r>
              <a:rPr lang="en-IN" sz="2000" b="1" baseline="30000" dirty="0" smtClean="0"/>
              <a:t>th</a:t>
            </a:r>
            <a:r>
              <a:rPr lang="en-IN" sz="2000" b="1" dirty="0" smtClean="0"/>
              <a:t> </a:t>
            </a:r>
            <a:r>
              <a:rPr lang="en-IN" sz="2000" dirty="0" smtClean="0"/>
              <a:t>				b) 38</a:t>
            </a:r>
            <a:r>
              <a:rPr lang="en-IN" sz="2000" baseline="30000" dirty="0" smtClean="0"/>
              <a:t>th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39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				d) 35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71)  CSIR ranked in ASIA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7</a:t>
            </a:r>
            <a:r>
              <a:rPr lang="en-IN" sz="2000" b="1" baseline="30000" dirty="0" smtClean="0"/>
              <a:t>th</a:t>
            </a:r>
            <a:r>
              <a:rPr lang="en-IN" sz="2000" b="1" dirty="0" smtClean="0"/>
              <a:t> </a:t>
            </a:r>
            <a:r>
              <a:rPr lang="en-IN" sz="2000" dirty="0" smtClean="0"/>
              <a:t>				b) 8</a:t>
            </a:r>
            <a:r>
              <a:rPr lang="en-IN" sz="2000" baseline="30000" dirty="0" smtClean="0"/>
              <a:t>th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9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				d) 10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72) For joining ISRO scientist –SC (entry level) basic qualification is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M.SC</a:t>
            </a:r>
            <a:r>
              <a:rPr lang="en-IN" sz="2000" dirty="0" smtClean="0"/>
              <a:t> 				b) B.SC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dirty="0" err="1" smtClean="0"/>
              <a:t>P.hD</a:t>
            </a:r>
            <a:r>
              <a:rPr lang="en-IN" sz="2000" dirty="0" smtClean="0"/>
              <a:t>				d) none of these</a:t>
            </a:r>
          </a:p>
          <a:p>
            <a:pPr marL="0" indent="0">
              <a:buNone/>
            </a:pPr>
            <a:endParaRPr lang="en-IN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808412"/>
            <a:ext cx="252834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3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388"/>
            <a:ext cx="8856984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73) Which ISI offers Bachelor’s degree 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ISI KOLKATA (</a:t>
            </a:r>
            <a:r>
              <a:rPr lang="en-US" sz="2000" b="1" dirty="0" err="1" smtClean="0"/>
              <a:t>B.Stat,B.Math</a:t>
            </a:r>
            <a:r>
              <a:rPr lang="en-US" sz="2000" b="1" dirty="0" smtClean="0"/>
              <a:t>)</a:t>
            </a:r>
            <a:r>
              <a:rPr lang="en-US" sz="2000" dirty="0" smtClean="0"/>
              <a:t>		b) </a:t>
            </a:r>
            <a:r>
              <a:rPr lang="en-US" sz="2000" b="1" dirty="0" smtClean="0"/>
              <a:t>ISI BANGALORE (</a:t>
            </a:r>
            <a:r>
              <a:rPr lang="en-US" sz="2000" b="1" dirty="0" err="1" smtClean="0"/>
              <a:t>B.Math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ISI CHENNAI 				d) all of these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74) Where is ISI </a:t>
            </a:r>
            <a:r>
              <a:rPr lang="en-IN" sz="2000" dirty="0" smtClean="0"/>
              <a:t>headquarter 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ISI KOLKATA </a:t>
            </a:r>
            <a:r>
              <a:rPr lang="en-US" sz="2000" dirty="0" smtClean="0"/>
              <a:t>				b) </a:t>
            </a:r>
            <a:r>
              <a:rPr lang="en-US" sz="2000" dirty="0"/>
              <a:t>ISI CHENNAI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ISI BANGALORE 			d) ISI DELHI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600772"/>
            <a:ext cx="7704856" cy="35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5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8404"/>
            <a:ext cx="8229600" cy="3992641"/>
          </a:xfrm>
        </p:spPr>
      </p:pic>
      <p:sp>
        <p:nvSpPr>
          <p:cNvPr id="8" name="TextBox 7"/>
          <p:cNvSpPr txBox="1"/>
          <p:nvPr/>
        </p:nvSpPr>
        <p:spPr>
          <a:xfrm>
            <a:off x="395536" y="468089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List </a:t>
            </a:r>
            <a:r>
              <a:rPr lang="en-US" b="1" dirty="0"/>
              <a:t>of Best Internship Websites in </a:t>
            </a:r>
            <a:r>
              <a:rPr lang="en-US" b="1" dirty="0" smtClean="0"/>
              <a:t>India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1) </a:t>
            </a:r>
            <a:r>
              <a:rPr lang="en-US" dirty="0" err="1" smtClean="0">
                <a:hlinkClick r:id="rId3"/>
              </a:rPr>
              <a:t>Internshala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2) </a:t>
            </a:r>
            <a:r>
              <a:rPr lang="en-US" dirty="0" smtClean="0">
                <a:hlinkClick r:id="rId4"/>
              </a:rPr>
              <a:t>LinkedIn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3) </a:t>
            </a:r>
            <a:r>
              <a:rPr lang="en-IN" dirty="0"/>
              <a:t>Google Summer of </a:t>
            </a:r>
            <a:r>
              <a:rPr lang="en-IN" dirty="0" smtClean="0"/>
              <a:t>Code( </a:t>
            </a:r>
            <a:r>
              <a:rPr lang="en-IN" dirty="0" err="1" smtClean="0">
                <a:hlinkClick r:id="rId5"/>
              </a:rPr>
              <a:t>GSoC</a:t>
            </a:r>
            <a:r>
              <a:rPr lang="en-IN" dirty="0" smtClean="0"/>
              <a:t> ) </a:t>
            </a:r>
          </a:p>
          <a:p>
            <a:r>
              <a:rPr lang="en-IN" dirty="0"/>
              <a:t> </a:t>
            </a:r>
            <a:r>
              <a:rPr lang="en-IN" dirty="0" smtClean="0"/>
              <a:t>   4) </a:t>
            </a:r>
            <a:r>
              <a:rPr lang="en-IN" dirty="0" smtClean="0">
                <a:hlinkClick r:id="rId6"/>
              </a:rPr>
              <a:t>Google's Coding Competitions</a:t>
            </a:r>
            <a:r>
              <a:rPr lang="en-IN" dirty="0" smtClean="0"/>
              <a:t> ( Hash code</a:t>
            </a:r>
          </a:p>
          <a:p>
            <a:r>
              <a:rPr lang="en-IN" dirty="0"/>
              <a:t> </a:t>
            </a:r>
            <a:r>
              <a:rPr lang="en-IN" dirty="0" smtClean="0"/>
              <a:t>      , Code Jam, Kick-Start) </a:t>
            </a:r>
          </a:p>
          <a:p>
            <a:r>
              <a:rPr lang="en-IN" dirty="0"/>
              <a:t> </a:t>
            </a:r>
            <a:r>
              <a:rPr lang="en-IN" dirty="0" smtClean="0"/>
              <a:t>   5) </a:t>
            </a:r>
            <a:r>
              <a:rPr lang="en-IN" dirty="0" err="1" smtClean="0">
                <a:hlinkClick r:id="rId7"/>
              </a:rPr>
              <a:t>Chegg</a:t>
            </a:r>
            <a:endParaRPr lang="en-IN" dirty="0"/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468089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* Required coding Language</a:t>
            </a:r>
          </a:p>
          <a:p>
            <a:r>
              <a:rPr lang="en-IN" dirty="0"/>
              <a:t> </a:t>
            </a:r>
            <a:r>
              <a:rPr lang="en-IN" dirty="0" smtClean="0"/>
              <a:t>       </a:t>
            </a:r>
            <a:r>
              <a:rPr lang="en-IN" dirty="0" smtClean="0">
                <a:solidFill>
                  <a:srgbClr val="FF0000"/>
                </a:solidFill>
              </a:rPr>
              <a:t>1) Java </a:t>
            </a:r>
          </a:p>
          <a:p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       2) C, C++</a:t>
            </a:r>
          </a:p>
          <a:p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       3) Python 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** Any two of those  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5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32420"/>
            <a:ext cx="8928992" cy="72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75) </a:t>
            </a:r>
            <a:r>
              <a:rPr lang="en-US" sz="2000" dirty="0"/>
              <a:t>Best NIT for MSc </a:t>
            </a:r>
            <a:r>
              <a:rPr lang="en-US" sz="2000" dirty="0" smtClean="0"/>
              <a:t>Mathematics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IN" sz="2000" b="1" dirty="0"/>
              <a:t>NIT </a:t>
            </a:r>
            <a:r>
              <a:rPr lang="en-IN" sz="2000" b="1" dirty="0" smtClean="0"/>
              <a:t>Warangal</a:t>
            </a:r>
            <a:r>
              <a:rPr lang="en-IN" sz="2000" dirty="0" smtClean="0"/>
              <a:t>				  b) </a:t>
            </a:r>
            <a:r>
              <a:rPr lang="en-IN" sz="2000" b="1" dirty="0"/>
              <a:t>NIT </a:t>
            </a:r>
            <a:r>
              <a:rPr lang="en-IN" sz="2000" b="1" dirty="0" err="1" smtClean="0"/>
              <a:t>Trichy</a:t>
            </a:r>
            <a:endParaRPr lang="en-IN" sz="2000" b="1" dirty="0" smtClean="0"/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dirty="0"/>
              <a:t> NIT </a:t>
            </a:r>
            <a:r>
              <a:rPr lang="en-IN" sz="2000" dirty="0" smtClean="0"/>
              <a:t>Rourkela				  d) </a:t>
            </a:r>
            <a:r>
              <a:rPr lang="en-IN" sz="2000" dirty="0"/>
              <a:t>NIT </a:t>
            </a:r>
            <a:r>
              <a:rPr lang="en-IN" sz="2000" dirty="0" err="1"/>
              <a:t>Surathkal</a:t>
            </a:r>
            <a:endParaRPr lang="en-US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76) IISC  situated in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Bengaluru</a:t>
            </a:r>
            <a:r>
              <a:rPr lang="en-IN" sz="2000" dirty="0" smtClean="0"/>
              <a:t> 				b) Chennai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Tamil Nadu 				d) Kerala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77) </a:t>
            </a:r>
            <a:r>
              <a:rPr lang="en-IN" sz="2000" dirty="0"/>
              <a:t>NIT </a:t>
            </a:r>
            <a:r>
              <a:rPr lang="en-IN" sz="2000" dirty="0" smtClean="0"/>
              <a:t>Warangal is  best for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Applied Mathematics </a:t>
            </a:r>
            <a:r>
              <a:rPr lang="en-IN" sz="2000" dirty="0" smtClean="0"/>
              <a:t>			b) Pure Mathematics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Physics 				d) All of these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78) </a:t>
            </a:r>
            <a:r>
              <a:rPr lang="en-IN" sz="2000" dirty="0"/>
              <a:t>NIT Warangal </a:t>
            </a:r>
            <a:r>
              <a:rPr lang="en-IN" sz="2000" dirty="0" smtClean="0"/>
              <a:t> offers course in </a:t>
            </a:r>
            <a:r>
              <a:rPr lang="en-IN" sz="2000" b="1" dirty="0"/>
              <a:t>Mathematics </a:t>
            </a:r>
            <a:r>
              <a:rPr lang="en-IN" sz="2000" b="1" dirty="0" smtClean="0"/>
              <a:t> and </a:t>
            </a:r>
            <a:r>
              <a:rPr lang="en-IN" sz="2000" b="1" dirty="0"/>
              <a:t>Scientific </a:t>
            </a:r>
            <a:r>
              <a:rPr lang="en-IN" sz="2000" b="1" dirty="0" smtClean="0"/>
              <a:t>Computing </a:t>
            </a:r>
            <a:r>
              <a:rPr lang="en-IN" sz="2000" dirty="0" smtClean="0"/>
              <a:t> which is  </a:t>
            </a:r>
          </a:p>
          <a:p>
            <a:pPr marL="0" indent="0">
              <a:buNone/>
            </a:pPr>
            <a:r>
              <a:rPr lang="en-IN" sz="2000" b="1" dirty="0"/>
              <a:t>	</a:t>
            </a:r>
            <a:r>
              <a:rPr lang="en-IN" sz="2000" dirty="0" smtClean="0"/>
              <a:t>a) </a:t>
            </a:r>
            <a:r>
              <a:rPr lang="en-IN" sz="2000" b="1" dirty="0" err="1" smtClean="0"/>
              <a:t>M.Sc</a:t>
            </a:r>
            <a:r>
              <a:rPr lang="en-IN" sz="2000" b="1" dirty="0" smtClean="0"/>
              <a:t> course </a:t>
            </a:r>
            <a:r>
              <a:rPr lang="en-IN" sz="2000" dirty="0" smtClean="0"/>
              <a:t>				b) B.sc Course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dirty="0" err="1" smtClean="0"/>
              <a:t>M.tech</a:t>
            </a:r>
            <a:r>
              <a:rPr lang="en-IN" sz="2000" dirty="0" smtClean="0"/>
              <a:t> Course				d) MS course 	</a:t>
            </a:r>
          </a:p>
          <a:p>
            <a:pPr marL="0" indent="0">
              <a:buNone/>
            </a:pPr>
            <a:endParaRPr lang="en-IN" sz="2000" dirty="0"/>
          </a:p>
          <a:p>
            <a:pPr marL="457200" indent="-457200">
              <a:buAutoNum type="arabicParenR" startAt="79"/>
            </a:pPr>
            <a:r>
              <a:rPr lang="en-IN" sz="2000" dirty="0" smtClean="0"/>
              <a:t>Some IITs offer </a:t>
            </a:r>
            <a:r>
              <a:rPr lang="en-IN" sz="2000" dirty="0" err="1" smtClean="0"/>
              <a:t>M.tech</a:t>
            </a:r>
            <a:r>
              <a:rPr lang="en-IN" sz="2000" dirty="0" smtClean="0"/>
              <a:t> course for M.sc Math students through gate are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IIT </a:t>
            </a:r>
            <a:r>
              <a:rPr lang="en-IN" sz="2000" dirty="0" err="1"/>
              <a:t>Kharagpur</a:t>
            </a:r>
            <a:r>
              <a:rPr lang="en-IN" sz="2000" dirty="0"/>
              <a:t> </a:t>
            </a:r>
            <a:r>
              <a:rPr lang="en-IN" sz="2000" dirty="0" smtClean="0"/>
              <a:t>				b) </a:t>
            </a:r>
            <a:r>
              <a:rPr lang="en-IN" sz="2000" dirty="0"/>
              <a:t>IIT Madras </a:t>
            </a:r>
            <a:r>
              <a:rPr lang="en-IN" sz="2000" dirty="0" smtClean="0"/>
              <a:t>	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b)  IIT </a:t>
            </a:r>
            <a:r>
              <a:rPr lang="en-IN" sz="2000" dirty="0"/>
              <a:t>Guwahati </a:t>
            </a:r>
            <a:r>
              <a:rPr lang="en-IN" sz="2000" dirty="0" smtClean="0"/>
              <a:t>				d) </a:t>
            </a:r>
            <a:r>
              <a:rPr lang="en-IN" sz="2000" b="1" dirty="0" smtClean="0"/>
              <a:t>All of these</a:t>
            </a:r>
            <a:r>
              <a:rPr lang="en-IN" sz="2000" dirty="0" smtClean="0"/>
              <a:t>	</a:t>
            </a:r>
            <a:endParaRPr lang="en-IN" sz="2000" b="1" dirty="0" smtClean="0"/>
          </a:p>
          <a:p>
            <a:pPr marL="0" indent="0">
              <a:buNone/>
            </a:pPr>
            <a:r>
              <a:rPr lang="en-IN" sz="2000" b="1" dirty="0"/>
              <a:t>	</a:t>
            </a:r>
          </a:p>
          <a:p>
            <a:pPr marL="0" indent="0">
              <a:buNone/>
            </a:pPr>
            <a:r>
              <a:rPr lang="en-IN" sz="2000" dirty="0" smtClean="0"/>
              <a:t>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26289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6396"/>
            <a:ext cx="8784976" cy="7632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700" dirty="0" smtClean="0"/>
              <a:t>80) Which IIT is good for Applied  Mathematics ?</a:t>
            </a:r>
          </a:p>
          <a:p>
            <a:pPr marL="0" indent="0">
              <a:buNone/>
            </a:pPr>
            <a:r>
              <a:rPr lang="en-IN" sz="1700" dirty="0"/>
              <a:t>	</a:t>
            </a:r>
            <a:r>
              <a:rPr lang="en-IN" sz="1700" dirty="0" smtClean="0"/>
              <a:t>a) IIT Kanpur 				b) IIT Delhi</a:t>
            </a:r>
          </a:p>
          <a:p>
            <a:pPr marL="0" indent="0">
              <a:buNone/>
            </a:pPr>
            <a:r>
              <a:rPr lang="en-IN" sz="1700" dirty="0"/>
              <a:t>	</a:t>
            </a:r>
            <a:r>
              <a:rPr lang="en-IN" sz="1700" dirty="0" smtClean="0"/>
              <a:t>b) </a:t>
            </a:r>
            <a:r>
              <a:rPr lang="en-IN" sz="1700" b="1" dirty="0" smtClean="0"/>
              <a:t>IIT </a:t>
            </a:r>
            <a:r>
              <a:rPr lang="en-IN" sz="1700" b="1" dirty="0" err="1"/>
              <a:t>Kharagpur</a:t>
            </a:r>
            <a:r>
              <a:rPr lang="en-IN" sz="1700" b="1" dirty="0"/>
              <a:t> </a:t>
            </a:r>
            <a:r>
              <a:rPr lang="en-IN" sz="1700" dirty="0" smtClean="0"/>
              <a:t>				d) IIT Bombay</a:t>
            </a:r>
          </a:p>
          <a:p>
            <a:pPr marL="0" indent="0">
              <a:buNone/>
            </a:pPr>
            <a:endParaRPr lang="en-IN" sz="1700" dirty="0"/>
          </a:p>
          <a:p>
            <a:pPr marL="457200" indent="-457200">
              <a:buAutoNum type="arabicParenR" startAt="81"/>
            </a:pPr>
            <a:r>
              <a:rPr lang="en-IN" sz="1700" dirty="0" smtClean="0"/>
              <a:t>Recently which IIT started a </a:t>
            </a:r>
            <a:r>
              <a:rPr lang="en-IN" sz="1700" b="1" dirty="0" smtClean="0"/>
              <a:t>3 years online  B.sc</a:t>
            </a:r>
            <a:r>
              <a:rPr lang="en-IN" sz="1700" dirty="0" smtClean="0"/>
              <a:t> program in  </a:t>
            </a:r>
            <a:r>
              <a:rPr lang="en-IN" sz="1700" b="1" dirty="0"/>
              <a:t>D</a:t>
            </a:r>
            <a:r>
              <a:rPr lang="en-IN" sz="1700" b="1" dirty="0" smtClean="0"/>
              <a:t>ata Science</a:t>
            </a:r>
            <a:r>
              <a:rPr lang="en-IN" sz="1700" dirty="0" smtClean="0"/>
              <a:t> ?</a:t>
            </a:r>
          </a:p>
          <a:p>
            <a:pPr marL="0" indent="0">
              <a:buNone/>
            </a:pPr>
            <a:r>
              <a:rPr lang="en-IN" sz="1700" dirty="0"/>
              <a:t>	</a:t>
            </a:r>
            <a:r>
              <a:rPr lang="en-IN" sz="1700" dirty="0" smtClean="0"/>
              <a:t>a) </a:t>
            </a:r>
            <a:r>
              <a:rPr lang="en-IN" sz="1700" b="1" dirty="0" smtClean="0"/>
              <a:t>IIT Madras </a:t>
            </a:r>
            <a:r>
              <a:rPr lang="en-IN" sz="1700" dirty="0" smtClean="0"/>
              <a:t>				b) </a:t>
            </a:r>
            <a:r>
              <a:rPr lang="en-IN" sz="1700" dirty="0"/>
              <a:t>IIT Bombay</a:t>
            </a:r>
          </a:p>
          <a:p>
            <a:pPr marL="0" indent="0">
              <a:buNone/>
            </a:pPr>
            <a:r>
              <a:rPr lang="en-IN" sz="1700" dirty="0"/>
              <a:t>	</a:t>
            </a:r>
            <a:r>
              <a:rPr lang="en-IN" sz="1700" dirty="0" smtClean="0"/>
              <a:t>c) </a:t>
            </a:r>
            <a:r>
              <a:rPr lang="en-IN" sz="1700" dirty="0"/>
              <a:t>IIT </a:t>
            </a:r>
            <a:r>
              <a:rPr lang="en-IN" sz="1700" dirty="0" err="1"/>
              <a:t>Kharagpur</a:t>
            </a:r>
            <a:r>
              <a:rPr lang="en-IN" sz="1700" dirty="0"/>
              <a:t> 	</a:t>
            </a:r>
            <a:r>
              <a:rPr lang="en-IN" sz="1700" dirty="0" smtClean="0"/>
              <a:t>			d) </a:t>
            </a:r>
            <a:r>
              <a:rPr lang="en-IN" sz="1700" dirty="0"/>
              <a:t>IIT Guwahati </a:t>
            </a:r>
            <a:endParaRPr lang="en-IN" sz="1700" dirty="0" smtClean="0"/>
          </a:p>
          <a:p>
            <a:pPr marL="0" indent="0">
              <a:buNone/>
            </a:pPr>
            <a:endParaRPr lang="en-IN" sz="1700" dirty="0"/>
          </a:p>
          <a:p>
            <a:pPr marL="457200" indent="-457200">
              <a:buAutoNum type="arabicParenR" startAt="82"/>
            </a:pPr>
            <a:r>
              <a:rPr lang="en-IN" sz="1700" dirty="0" smtClean="0"/>
              <a:t>Some Institutes dedicated only for Mathematics  </a:t>
            </a:r>
          </a:p>
          <a:p>
            <a:pPr marL="0" indent="0">
              <a:buNone/>
            </a:pPr>
            <a:r>
              <a:rPr lang="en-IN" sz="1700" dirty="0"/>
              <a:t>	</a:t>
            </a:r>
            <a:r>
              <a:rPr lang="en-IN" sz="1700" dirty="0" smtClean="0"/>
              <a:t>a) ISI KOLKATA 				b) CMI </a:t>
            </a:r>
          </a:p>
          <a:p>
            <a:pPr marL="0" indent="0">
              <a:buNone/>
            </a:pPr>
            <a:r>
              <a:rPr lang="en-IN" sz="1700" dirty="0"/>
              <a:t>	</a:t>
            </a:r>
            <a:r>
              <a:rPr lang="en-IN" sz="1700" dirty="0" smtClean="0"/>
              <a:t>c) IMSC 					d) TIFR Mumbai </a:t>
            </a:r>
          </a:p>
          <a:p>
            <a:pPr marL="0" indent="0">
              <a:buNone/>
            </a:pPr>
            <a:r>
              <a:rPr lang="en-IN" sz="1700" dirty="0" smtClean="0"/>
              <a:t>	e) </a:t>
            </a:r>
            <a:r>
              <a:rPr lang="en-IN" sz="1700" b="1" dirty="0" smtClean="0"/>
              <a:t>All  of these</a:t>
            </a:r>
          </a:p>
          <a:p>
            <a:pPr marL="0" indent="0">
              <a:buNone/>
            </a:pPr>
            <a:endParaRPr lang="en-IN" sz="1700" dirty="0" smtClean="0"/>
          </a:p>
          <a:p>
            <a:pPr marL="457200" indent="-457200">
              <a:buAutoNum type="arabicParenR" startAt="83"/>
            </a:pPr>
            <a:r>
              <a:rPr lang="en-IN" sz="1700" dirty="0" smtClean="0"/>
              <a:t>Which IIT offers </a:t>
            </a:r>
            <a:r>
              <a:rPr lang="en-US" sz="1700" b="1" dirty="0" smtClean="0"/>
              <a:t>MSc-</a:t>
            </a:r>
            <a:r>
              <a:rPr lang="en-US" sz="1700" b="1" dirty="0" err="1" smtClean="0"/>
              <a:t>Ph.D</a:t>
            </a:r>
            <a:r>
              <a:rPr lang="en-US" sz="1700" b="1" dirty="0" smtClean="0"/>
              <a:t> dual </a:t>
            </a:r>
            <a:r>
              <a:rPr lang="en-US" sz="1700" b="1" dirty="0"/>
              <a:t>degree</a:t>
            </a:r>
            <a:r>
              <a:rPr lang="en-US" sz="1700" dirty="0"/>
              <a:t> in </a:t>
            </a:r>
            <a:r>
              <a:rPr lang="en-US" sz="1700" b="1" dirty="0"/>
              <a:t>Operations </a:t>
            </a:r>
            <a:r>
              <a:rPr lang="en-US" sz="1700" b="1" dirty="0" smtClean="0"/>
              <a:t>Research</a:t>
            </a:r>
            <a:r>
              <a:rPr lang="en-US" sz="1700" dirty="0" smtClean="0"/>
              <a:t> for math students</a:t>
            </a:r>
          </a:p>
          <a:p>
            <a:pPr marL="0" indent="0">
              <a:buNone/>
            </a:pPr>
            <a:r>
              <a:rPr lang="en-US" sz="1700" dirty="0"/>
              <a:t>	</a:t>
            </a:r>
            <a:r>
              <a:rPr lang="en-US" sz="1700" dirty="0" smtClean="0"/>
              <a:t>a) </a:t>
            </a:r>
            <a:r>
              <a:rPr lang="en-IN" sz="1700" b="1" dirty="0"/>
              <a:t>IIT </a:t>
            </a:r>
            <a:r>
              <a:rPr lang="en-IN" sz="1700" b="1" dirty="0" smtClean="0"/>
              <a:t>Bombay</a:t>
            </a:r>
            <a:r>
              <a:rPr lang="en-IN" sz="1700" dirty="0" smtClean="0"/>
              <a:t>				b) </a:t>
            </a:r>
            <a:r>
              <a:rPr lang="en-IN" sz="1700" dirty="0"/>
              <a:t>IIT </a:t>
            </a:r>
            <a:r>
              <a:rPr lang="en-IN" sz="1700" dirty="0" err="1"/>
              <a:t>Kharagpur</a:t>
            </a:r>
            <a:r>
              <a:rPr lang="en-IN" sz="1700" dirty="0"/>
              <a:t> </a:t>
            </a:r>
            <a:endParaRPr lang="en-IN" sz="1700" dirty="0" smtClean="0"/>
          </a:p>
          <a:p>
            <a:pPr marL="0" indent="0">
              <a:buNone/>
            </a:pPr>
            <a:r>
              <a:rPr lang="en-IN" sz="1700" dirty="0"/>
              <a:t>	</a:t>
            </a:r>
            <a:r>
              <a:rPr lang="en-IN" sz="1700" dirty="0" smtClean="0"/>
              <a:t>c) </a:t>
            </a:r>
            <a:r>
              <a:rPr lang="en-IN" sz="1700" dirty="0"/>
              <a:t>IIT Guwahati </a:t>
            </a:r>
            <a:r>
              <a:rPr lang="en-IN" sz="1700" dirty="0" smtClean="0"/>
              <a:t>				d) All of these</a:t>
            </a:r>
          </a:p>
          <a:p>
            <a:pPr marL="0" indent="0">
              <a:buNone/>
            </a:pPr>
            <a:endParaRPr lang="en-IN" sz="1700" dirty="0"/>
          </a:p>
          <a:p>
            <a:pPr marL="0" indent="0">
              <a:buNone/>
            </a:pPr>
            <a:r>
              <a:rPr lang="en-IN" sz="1700" dirty="0" smtClean="0"/>
              <a:t>84)  Which </a:t>
            </a:r>
            <a:r>
              <a:rPr lang="en-IN" sz="1700" dirty="0"/>
              <a:t>IIT is </a:t>
            </a:r>
            <a:r>
              <a:rPr lang="en-IN" sz="1700" dirty="0" smtClean="0"/>
              <a:t>best  </a:t>
            </a:r>
            <a:r>
              <a:rPr lang="en-IN" sz="1700" dirty="0"/>
              <a:t>for </a:t>
            </a:r>
            <a:r>
              <a:rPr lang="en-IN" sz="1700" dirty="0" smtClean="0"/>
              <a:t>Pure </a:t>
            </a:r>
            <a:r>
              <a:rPr lang="en-IN" sz="1700" dirty="0"/>
              <a:t>Mathematics </a:t>
            </a:r>
            <a:r>
              <a:rPr lang="en-IN" sz="1700" dirty="0" smtClean="0"/>
              <a:t>?</a:t>
            </a:r>
          </a:p>
          <a:p>
            <a:pPr marL="0" indent="0">
              <a:buNone/>
            </a:pPr>
            <a:r>
              <a:rPr lang="en-IN" sz="1700" dirty="0"/>
              <a:t>	a) </a:t>
            </a:r>
            <a:r>
              <a:rPr lang="en-IN" sz="1700" b="1" dirty="0"/>
              <a:t>IIT Kanpur </a:t>
            </a:r>
            <a:r>
              <a:rPr lang="en-IN" sz="1700" dirty="0"/>
              <a:t>				b) IIT Delhi</a:t>
            </a:r>
          </a:p>
          <a:p>
            <a:pPr marL="0" indent="0">
              <a:buNone/>
            </a:pPr>
            <a:r>
              <a:rPr lang="en-IN" sz="1700" dirty="0"/>
              <a:t>	b) IIT </a:t>
            </a:r>
            <a:r>
              <a:rPr lang="en-IN" sz="1700" dirty="0" err="1"/>
              <a:t>Kharagpur</a:t>
            </a:r>
            <a:r>
              <a:rPr lang="en-IN" sz="1700" dirty="0"/>
              <a:t> 				d) IIT </a:t>
            </a:r>
            <a:r>
              <a:rPr lang="en-IN" sz="1700" dirty="0" smtClean="0"/>
              <a:t>Bombay</a:t>
            </a:r>
          </a:p>
          <a:p>
            <a:pPr marL="0" indent="0">
              <a:buNone/>
            </a:pPr>
            <a:endParaRPr lang="en-IN" sz="1700" dirty="0"/>
          </a:p>
          <a:p>
            <a:pPr marL="0" indent="0">
              <a:buNone/>
            </a:pPr>
            <a:r>
              <a:rPr lang="en-IN" sz="1700" dirty="0" smtClean="0"/>
              <a:t>85)</a:t>
            </a:r>
            <a:r>
              <a:rPr lang="en-IN" sz="1700" b="1" dirty="0" smtClean="0"/>
              <a:t> IISC </a:t>
            </a:r>
            <a:r>
              <a:rPr lang="en-IN" sz="1700" dirty="0" smtClean="0"/>
              <a:t>offers </a:t>
            </a:r>
            <a:r>
              <a:rPr lang="en-IN" sz="1700" b="1" dirty="0" smtClean="0"/>
              <a:t>integrated M.SC-</a:t>
            </a:r>
            <a:r>
              <a:rPr lang="en-IN" sz="1700" b="1" dirty="0" err="1" smtClean="0"/>
              <a:t>P.hD</a:t>
            </a:r>
            <a:r>
              <a:rPr lang="en-IN" sz="1700" dirty="0" smtClean="0"/>
              <a:t>  program  for the candidates  who qualify </a:t>
            </a:r>
          </a:p>
          <a:p>
            <a:pPr marL="0" indent="0">
              <a:buNone/>
            </a:pPr>
            <a:r>
              <a:rPr lang="en-IN" sz="1700" dirty="0"/>
              <a:t>	</a:t>
            </a:r>
            <a:r>
              <a:rPr lang="en-IN" sz="1700" dirty="0" smtClean="0"/>
              <a:t>a) </a:t>
            </a:r>
            <a:r>
              <a:rPr lang="en-IN" sz="1700" b="1" dirty="0" smtClean="0"/>
              <a:t>JAM</a:t>
            </a:r>
            <a:r>
              <a:rPr lang="en-IN" sz="1700" dirty="0" smtClean="0"/>
              <a:t> 					b) GATE </a:t>
            </a:r>
          </a:p>
          <a:p>
            <a:pPr marL="0" indent="0">
              <a:buNone/>
            </a:pPr>
            <a:r>
              <a:rPr lang="en-IN" sz="1700" dirty="0"/>
              <a:t>	</a:t>
            </a:r>
            <a:r>
              <a:rPr lang="en-IN" sz="1700" dirty="0" smtClean="0"/>
              <a:t>c) NBHM 					d) All of these</a:t>
            </a:r>
            <a:endParaRPr lang="en-IN" sz="1700" dirty="0"/>
          </a:p>
          <a:p>
            <a:pPr marL="0" indent="0">
              <a:buNone/>
            </a:pPr>
            <a:endParaRPr lang="en-IN" sz="1700" dirty="0"/>
          </a:p>
          <a:p>
            <a:pPr marL="0" indent="0">
              <a:buNone/>
            </a:pPr>
            <a:endParaRPr lang="en-IN" sz="1700" dirty="0"/>
          </a:p>
          <a:p>
            <a:pPr marL="0" indent="0">
              <a:buNone/>
            </a:pPr>
            <a:r>
              <a:rPr lang="en-US" sz="1700" dirty="0" smtClean="0"/>
              <a:t>				</a:t>
            </a:r>
          </a:p>
          <a:p>
            <a:pPr marL="0" indent="0">
              <a:buNone/>
            </a:pPr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xmlns="" val="31812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388"/>
            <a:ext cx="878497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>
                <a:solidFill>
                  <a:srgbClr val="FF0000"/>
                </a:solidFill>
              </a:rPr>
              <a:t>Some other institutes for their finest research program in Mathematics </a:t>
            </a:r>
          </a:p>
          <a:p>
            <a:pPr marL="0" indent="0">
              <a:buNone/>
            </a:pPr>
            <a:r>
              <a:rPr lang="en-IN" sz="2000" b="1" dirty="0" smtClean="0"/>
              <a:t>1)  Institute </a:t>
            </a:r>
            <a:r>
              <a:rPr lang="en-IN" sz="2000" b="1" dirty="0"/>
              <a:t>of Mathematics &amp; Applications,  </a:t>
            </a:r>
            <a:r>
              <a:rPr lang="en-IN" sz="2000" b="1" dirty="0" smtClean="0"/>
              <a:t>Bhubaneswar </a:t>
            </a:r>
            <a:r>
              <a:rPr lang="en-IN" sz="2000" dirty="0" smtClean="0"/>
              <a:t>( </a:t>
            </a:r>
            <a:r>
              <a:rPr lang="en-IN" sz="2000" dirty="0" smtClean="0">
                <a:solidFill>
                  <a:srgbClr val="FF0000"/>
                </a:solidFill>
              </a:rPr>
              <a:t>Integrated PhD&amp; </a:t>
            </a:r>
            <a:r>
              <a:rPr lang="en-IN" sz="2000" dirty="0" err="1" smtClean="0">
                <a:solidFill>
                  <a:srgbClr val="FF0000"/>
                </a:solidFill>
              </a:rPr>
              <a:t>P.hD</a:t>
            </a:r>
            <a:r>
              <a:rPr lang="en-IN" sz="2000" dirty="0" smtClean="0"/>
              <a:t>)  </a:t>
            </a:r>
            <a:r>
              <a:rPr lang="en-IN" sz="2000" b="1" dirty="0" smtClean="0"/>
              <a:t>( </a:t>
            </a:r>
            <a:r>
              <a:rPr lang="en-IN" sz="2000" b="1" dirty="0" smtClean="0">
                <a:hlinkClick r:id="rId2"/>
              </a:rPr>
              <a:t>https://iomaorissa.ac.in/admissions/</a:t>
            </a:r>
            <a:r>
              <a:rPr lang="en-IN" sz="2000" b="1" dirty="0" smtClean="0"/>
              <a:t> )</a:t>
            </a:r>
          </a:p>
          <a:p>
            <a:pPr marL="0" indent="0">
              <a:buNone/>
            </a:pPr>
            <a:endParaRPr lang="en-IN" sz="2000" b="1" dirty="0" smtClean="0"/>
          </a:p>
          <a:p>
            <a:pPr marL="0" indent="0">
              <a:buNone/>
            </a:pPr>
            <a:r>
              <a:rPr lang="en-IN" sz="2000" b="1" dirty="0" smtClean="0"/>
              <a:t>2)  Kerala </a:t>
            </a:r>
            <a:r>
              <a:rPr lang="en-IN" sz="2000" b="1" dirty="0"/>
              <a:t>School of </a:t>
            </a:r>
            <a:r>
              <a:rPr lang="en-IN" sz="2000" b="1" dirty="0" smtClean="0"/>
              <a:t>Mathematics( offers </a:t>
            </a:r>
            <a:r>
              <a:rPr lang="en-IN" sz="2000" dirty="0" smtClean="0">
                <a:solidFill>
                  <a:srgbClr val="FF0000"/>
                </a:solidFill>
              </a:rPr>
              <a:t>Integrated</a:t>
            </a:r>
          </a:p>
          <a:p>
            <a:pPr marL="0" indent="0">
              <a:buNone/>
            </a:pPr>
            <a:r>
              <a:rPr lang="en-IN" sz="2000" dirty="0" smtClean="0">
                <a:solidFill>
                  <a:srgbClr val="FF0000"/>
                </a:solidFill>
              </a:rPr>
              <a:t> </a:t>
            </a:r>
            <a:r>
              <a:rPr lang="en-IN" sz="2000" dirty="0">
                <a:solidFill>
                  <a:srgbClr val="FF0000"/>
                </a:solidFill>
              </a:rPr>
              <a:t>MSc-PhD </a:t>
            </a:r>
            <a:r>
              <a:rPr lang="en-IN" sz="2000" dirty="0" smtClean="0">
                <a:solidFill>
                  <a:srgbClr val="FF0000"/>
                </a:solidFill>
              </a:rPr>
              <a:t>&amp; </a:t>
            </a:r>
            <a:r>
              <a:rPr lang="en-IN" sz="2000" dirty="0" err="1" smtClean="0">
                <a:solidFill>
                  <a:srgbClr val="FF0000"/>
                </a:solidFill>
              </a:rPr>
              <a:t>P.hD</a:t>
            </a:r>
            <a:r>
              <a:rPr lang="en-IN" sz="2000" dirty="0" smtClean="0">
                <a:solidFill>
                  <a:srgbClr val="FF0000"/>
                </a:solidFill>
              </a:rPr>
              <a:t> Program</a:t>
            </a:r>
            <a:r>
              <a:rPr lang="en-IN" sz="2000" b="1" dirty="0" smtClean="0"/>
              <a:t>) (</a:t>
            </a:r>
            <a:r>
              <a:rPr lang="en-US" sz="2000" dirty="0"/>
              <a:t>a </a:t>
            </a:r>
            <a:r>
              <a:rPr lang="en-US" sz="2000" dirty="0" smtClean="0"/>
              <a:t>center </a:t>
            </a:r>
            <a:r>
              <a:rPr lang="en-US" sz="2000" dirty="0"/>
              <a:t>of excellence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research in Mathematics</a:t>
            </a:r>
            <a:r>
              <a:rPr lang="en-IN" sz="2000" b="1" dirty="0" smtClean="0"/>
              <a:t>)  ( </a:t>
            </a:r>
            <a:r>
              <a:rPr lang="en-IN" sz="2000" b="1" dirty="0" smtClean="0">
                <a:hlinkClick r:id="rId3"/>
              </a:rPr>
              <a:t>https://ksom.res.in/</a:t>
            </a:r>
            <a:r>
              <a:rPr lang="en-IN" sz="2000" b="1" dirty="0" smtClean="0"/>
              <a:t> )</a:t>
            </a:r>
            <a:endParaRPr lang="en-IN" sz="2000" b="1" dirty="0"/>
          </a:p>
          <a:p>
            <a:pPr marL="0" indent="0">
              <a:buNone/>
            </a:pPr>
            <a:endParaRPr lang="en-IN" sz="2000" dirty="0" smtClean="0"/>
          </a:p>
          <a:p>
            <a:pPr marL="0" indent="0" fontAlgn="ctr">
              <a:buNone/>
            </a:pPr>
            <a:r>
              <a:rPr lang="en-IN" sz="2000" b="1" dirty="0" smtClean="0"/>
              <a:t>3) </a:t>
            </a:r>
            <a:r>
              <a:rPr lang="en-US" sz="2000" b="1" dirty="0"/>
              <a:t>Indian Institute of Space Science and </a:t>
            </a:r>
            <a:r>
              <a:rPr lang="en-US" sz="2000" b="1" dirty="0" smtClean="0"/>
              <a:t>Technology ( IIST),</a:t>
            </a:r>
            <a:r>
              <a:rPr lang="en-IN" sz="2000" dirty="0"/>
              <a:t> Thiruvananthapuram, </a:t>
            </a:r>
            <a:r>
              <a:rPr lang="en-IN" sz="2000" dirty="0" smtClean="0"/>
              <a:t>Kerala  (</a:t>
            </a:r>
            <a:r>
              <a:rPr lang="en-IN" sz="2000" dirty="0" err="1" smtClean="0">
                <a:solidFill>
                  <a:srgbClr val="FF0000"/>
                </a:solidFill>
              </a:rPr>
              <a:t>P.hD</a:t>
            </a:r>
            <a:r>
              <a:rPr lang="en-IN" sz="2000" dirty="0" smtClean="0">
                <a:solidFill>
                  <a:srgbClr val="FF0000"/>
                </a:solidFill>
              </a:rPr>
              <a:t> in Mathematics</a:t>
            </a:r>
            <a:r>
              <a:rPr lang="en-IN" sz="2000" dirty="0" smtClean="0"/>
              <a:t>)  ( </a:t>
            </a:r>
            <a:r>
              <a:rPr lang="en-IN" sz="2000" dirty="0" smtClean="0">
                <a:hlinkClick r:id="rId4"/>
              </a:rPr>
              <a:t>https://www.iist.ac.in/</a:t>
            </a:r>
            <a:r>
              <a:rPr lang="en-IN" sz="2000" dirty="0" smtClean="0"/>
              <a:t> )</a:t>
            </a:r>
          </a:p>
          <a:p>
            <a:pPr marL="0" indent="0" fontAlgn="ctr">
              <a:buNone/>
            </a:pPr>
            <a:endParaRPr lang="en-IN" sz="2000" dirty="0"/>
          </a:p>
          <a:p>
            <a:pPr marL="0" indent="0" fontAlgn="ctr">
              <a:buNone/>
            </a:pPr>
            <a:r>
              <a:rPr lang="en-IN" sz="2000" b="1" dirty="0" smtClean="0"/>
              <a:t>4) </a:t>
            </a:r>
            <a:r>
              <a:rPr lang="en-US" sz="2000" b="1" dirty="0"/>
              <a:t>The Centre for Excellence in Basic Sciences (CEBS</a:t>
            </a:r>
            <a:r>
              <a:rPr lang="en-US" sz="2000" b="1" dirty="0" smtClean="0"/>
              <a:t>), Mumbai ( </a:t>
            </a:r>
            <a:r>
              <a:rPr lang="en-US" sz="2000" dirty="0" smtClean="0">
                <a:solidFill>
                  <a:srgbClr val="FF0000"/>
                </a:solidFill>
              </a:rPr>
              <a:t>research in Mathematics</a:t>
            </a:r>
            <a:r>
              <a:rPr lang="en-US" sz="2000" b="1" dirty="0" smtClean="0"/>
              <a:t> )</a:t>
            </a:r>
          </a:p>
          <a:p>
            <a:pPr marL="0" indent="0" fontAlgn="ctr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( </a:t>
            </a:r>
            <a:r>
              <a:rPr lang="en-US" sz="2000" b="1" dirty="0" smtClean="0">
                <a:hlinkClick r:id="rId5"/>
              </a:rPr>
              <a:t>https://www.cbs.ac.in/research/research-mathematics</a:t>
            </a:r>
            <a:r>
              <a:rPr lang="en-US" sz="2000" b="1" dirty="0" smtClean="0"/>
              <a:t> )</a:t>
            </a:r>
          </a:p>
          <a:p>
            <a:pPr marL="0" indent="0" fontAlgn="ctr">
              <a:buNone/>
            </a:pPr>
            <a:endParaRPr lang="en-US" sz="2000" b="1" dirty="0"/>
          </a:p>
          <a:p>
            <a:pPr marL="0" indent="0" fontAlgn="ctr">
              <a:buNone/>
            </a:pPr>
            <a:r>
              <a:rPr lang="en-US" sz="2000" b="1" dirty="0" smtClean="0"/>
              <a:t>5) </a:t>
            </a:r>
            <a:r>
              <a:rPr lang="en-US" sz="2000" b="1" dirty="0"/>
              <a:t>Birla Institute of Technology &amp; Science, </a:t>
            </a:r>
            <a:r>
              <a:rPr lang="en-US" sz="2000" b="1" dirty="0" err="1" smtClean="0"/>
              <a:t>Pilani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IN" sz="2000" b="1" dirty="0"/>
              <a:t>BITS </a:t>
            </a:r>
            <a:r>
              <a:rPr lang="en-IN" sz="2000" b="1" dirty="0" err="1"/>
              <a:t>Pilani</a:t>
            </a:r>
            <a:r>
              <a:rPr lang="en-US" sz="2000" dirty="0" smtClean="0"/>
              <a:t>) ( </a:t>
            </a:r>
            <a:r>
              <a:rPr lang="en-US" sz="2000" dirty="0" smtClean="0">
                <a:solidFill>
                  <a:srgbClr val="FF0000"/>
                </a:solidFill>
              </a:rPr>
              <a:t>Offers M.SC  Math </a:t>
            </a:r>
            <a:r>
              <a:rPr lang="en-US" sz="2000" dirty="0" smtClean="0"/>
              <a:t>)</a:t>
            </a:r>
            <a:endParaRPr lang="en-IN" sz="2000" b="1" dirty="0"/>
          </a:p>
          <a:p>
            <a:pPr marL="0" indent="0">
              <a:buNone/>
            </a:pPr>
            <a:r>
              <a:rPr lang="en-IN" sz="2000" dirty="0" smtClean="0"/>
              <a:t>	( </a:t>
            </a:r>
            <a:r>
              <a:rPr lang="en-IN" sz="2000" dirty="0" smtClean="0">
                <a:hlinkClick r:id="rId6"/>
              </a:rPr>
              <a:t>https://www.bits-pilani.ac.in/hyderabad/mathematics/Courses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b="1" dirty="0" smtClean="0"/>
              <a:t>6) </a:t>
            </a:r>
            <a:r>
              <a:rPr lang="en-US" sz="2000" b="1" cap="all" dirty="0"/>
              <a:t>INSTITUTE OF CHEMICAL </a:t>
            </a:r>
            <a:r>
              <a:rPr lang="en-US" sz="2000" b="1" cap="all" dirty="0" smtClean="0"/>
              <a:t>TECHNOLOGY ( ICT ), MUMBAI  </a:t>
            </a:r>
            <a:r>
              <a:rPr lang="en-US" sz="2000" cap="all" dirty="0" smtClean="0"/>
              <a:t>(</a:t>
            </a:r>
            <a:r>
              <a:rPr lang="en-US" sz="2000" cap="all" dirty="0" err="1" smtClean="0">
                <a:solidFill>
                  <a:srgbClr val="FF0000"/>
                </a:solidFill>
              </a:rPr>
              <a:t>p.hd</a:t>
            </a:r>
            <a:r>
              <a:rPr lang="en-US" sz="2000" cap="all" dirty="0" smtClean="0">
                <a:solidFill>
                  <a:srgbClr val="FF0000"/>
                </a:solidFill>
              </a:rPr>
              <a:t> in math</a:t>
            </a:r>
            <a:r>
              <a:rPr lang="en-US" sz="2000" cap="all" dirty="0" smtClean="0"/>
              <a:t>)</a:t>
            </a:r>
            <a:endParaRPr lang="en-US" sz="2000" cap="all" dirty="0"/>
          </a:p>
          <a:p>
            <a:pPr marL="0" indent="0">
              <a:buNone/>
            </a:pPr>
            <a:r>
              <a:rPr lang="en-IN" sz="2000" dirty="0" smtClean="0"/>
              <a:t>	( </a:t>
            </a:r>
            <a:r>
              <a:rPr lang="en-IN" sz="2000" dirty="0" smtClean="0">
                <a:hlinkClick r:id="rId7"/>
              </a:rPr>
              <a:t>https://www.ictmumbai.edu.in/DepartmentHome.aspx?nDeptID=ca</a:t>
            </a:r>
            <a:r>
              <a:rPr lang="en-IN" sz="2000" dirty="0" smtClean="0"/>
              <a:t> )</a:t>
            </a:r>
            <a:r>
              <a:rPr lang="en-IN" sz="2000" dirty="0"/>
              <a:t/>
            </a:r>
            <a:br>
              <a:rPr lang="en-IN" sz="2000" dirty="0"/>
            </a:br>
            <a:endParaRPr lang="en-US" sz="2000" b="1" dirty="0"/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506" y="1080492"/>
            <a:ext cx="2180675" cy="13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7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6396"/>
            <a:ext cx="8568952" cy="7416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86) Who can apply in the summer research program</a:t>
            </a:r>
          </a:p>
          <a:p>
            <a:pPr marL="0" indent="0">
              <a:buNone/>
            </a:pPr>
            <a:r>
              <a:rPr lang="en-IN" sz="2000" dirty="0" smtClean="0"/>
              <a:t>     </a:t>
            </a:r>
            <a:r>
              <a:rPr lang="en-IN" sz="2000" b="1" dirty="0" smtClean="0"/>
              <a:t>currently pursuing B.SC/M.SC degree in the 2</a:t>
            </a:r>
            <a:r>
              <a:rPr lang="en-IN" sz="2000" b="1" baseline="30000" dirty="0" smtClean="0"/>
              <a:t>nd</a:t>
            </a:r>
            <a:r>
              <a:rPr lang="en-IN" sz="2000" b="1" dirty="0" smtClean="0"/>
              <a:t> and 3</a:t>
            </a:r>
            <a:r>
              <a:rPr lang="en-IN" sz="2000" b="1" baseline="30000" dirty="0" smtClean="0"/>
              <a:t>rd</a:t>
            </a:r>
            <a:r>
              <a:rPr lang="en-IN" sz="2000" b="1" dirty="0" smtClean="0"/>
              <a:t> year / 1</a:t>
            </a:r>
            <a:r>
              <a:rPr lang="en-IN" sz="2000" b="1" baseline="30000" dirty="0" smtClean="0"/>
              <a:t>st</a:t>
            </a:r>
            <a:r>
              <a:rPr lang="en-IN" sz="2000" b="1" dirty="0" smtClean="0"/>
              <a:t> year  of their  course with a good  CGPA </a:t>
            </a:r>
            <a:r>
              <a:rPr lang="en-IN" sz="2000" dirty="0" smtClean="0"/>
              <a:t>.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87) Some good Math Internship in INDIA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b="1" dirty="0" smtClean="0"/>
              <a:t>a)  At TIFR</a:t>
            </a:r>
          </a:p>
          <a:p>
            <a:pPr marL="0" indent="0">
              <a:buNone/>
            </a:pPr>
            <a:r>
              <a:rPr lang="en-IN" sz="2000" b="1" dirty="0"/>
              <a:t>	</a:t>
            </a:r>
            <a:r>
              <a:rPr lang="en-IN" sz="2000" b="1" dirty="0" smtClean="0"/>
              <a:t>b) SPIM at HRI </a:t>
            </a:r>
          </a:p>
          <a:p>
            <a:pPr marL="0" indent="0">
              <a:buNone/>
            </a:pPr>
            <a:r>
              <a:rPr lang="en-IN" sz="2000" b="1" dirty="0"/>
              <a:t>	</a:t>
            </a:r>
            <a:r>
              <a:rPr lang="en-IN" sz="2000" b="1" dirty="0" smtClean="0"/>
              <a:t>c) at CMI</a:t>
            </a:r>
          </a:p>
          <a:p>
            <a:pPr marL="0" indent="0">
              <a:buNone/>
            </a:pPr>
            <a:r>
              <a:rPr lang="en-IN" sz="2000" b="1" dirty="0"/>
              <a:t>	</a:t>
            </a:r>
            <a:r>
              <a:rPr lang="en-IN" sz="2000" b="1" dirty="0" smtClean="0"/>
              <a:t>d) IITs</a:t>
            </a:r>
          </a:p>
          <a:p>
            <a:pPr marL="0" indent="0">
              <a:buNone/>
            </a:pPr>
            <a:r>
              <a:rPr lang="en-IN" sz="2000" b="1" dirty="0"/>
              <a:t>	</a:t>
            </a:r>
            <a:r>
              <a:rPr lang="en-IN" sz="2000" b="1" dirty="0" smtClean="0"/>
              <a:t>e) IMSC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r>
              <a:rPr lang="en-IN" sz="2000" dirty="0" smtClean="0"/>
              <a:t>88) Full form of NBHM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</a:t>
            </a:r>
            <a:r>
              <a:rPr lang="en-US" sz="2000" dirty="0"/>
              <a:t> </a:t>
            </a:r>
            <a:r>
              <a:rPr lang="en-US" sz="2000" b="1" dirty="0"/>
              <a:t>National Board for Higher </a:t>
            </a:r>
            <a:r>
              <a:rPr lang="en-US" sz="2000" b="1" dirty="0" smtClean="0"/>
              <a:t>Mathematics  (</a:t>
            </a:r>
            <a:r>
              <a:rPr lang="en-US" sz="2000" b="1" dirty="0" smtClean="0">
                <a:hlinkClick r:id="rId2"/>
              </a:rPr>
              <a:t>http://www.nbhm.dae.gov.in/node/38</a:t>
            </a:r>
            <a:r>
              <a:rPr lang="en-US" sz="2000" b="1" dirty="0" smtClean="0"/>
              <a:t> 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89) CSIR full form ( </a:t>
            </a:r>
            <a:r>
              <a:rPr lang="en-US" sz="2000" dirty="0" smtClean="0">
                <a:hlinkClick r:id="rId3"/>
              </a:rPr>
              <a:t>https://www.csir.res.in/</a:t>
            </a:r>
            <a:r>
              <a:rPr lang="en-US" sz="2000" dirty="0" smtClean="0"/>
              <a:t> 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Council of Scientific &amp; Industrial </a:t>
            </a:r>
            <a:r>
              <a:rPr lang="en-US" sz="2000" b="1" dirty="0" smtClean="0"/>
              <a:t>Research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90) GATE full form ( </a:t>
            </a:r>
            <a:r>
              <a:rPr lang="en-US" sz="2000" dirty="0" smtClean="0">
                <a:hlinkClick r:id="rId4"/>
              </a:rPr>
              <a:t>https://gate.iitkgp.ac.in/</a:t>
            </a:r>
            <a:r>
              <a:rPr lang="en-US" sz="2000" dirty="0" smtClean="0"/>
              <a:t> 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Graduate Aptitude Test in </a:t>
            </a:r>
            <a:r>
              <a:rPr lang="en-US" sz="2000" b="1" dirty="0" smtClean="0"/>
              <a:t>Engineering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** JAM : </a:t>
            </a:r>
            <a:r>
              <a:rPr lang="en-IN" sz="2000" b="1" dirty="0" smtClean="0"/>
              <a:t>Joint Admission Test for M.SC </a:t>
            </a:r>
            <a:r>
              <a:rPr lang="en-IN" sz="2000" dirty="0" smtClean="0"/>
              <a:t>(  </a:t>
            </a:r>
            <a:r>
              <a:rPr lang="en-IN" sz="2000" dirty="0">
                <a:solidFill>
                  <a:srgbClr val="FF0000"/>
                </a:solidFill>
              </a:rPr>
              <a:t>organising institute IIT  Guwahati  for 2022</a:t>
            </a:r>
            <a:r>
              <a:rPr lang="en-IN" sz="2000" dirty="0" smtClean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	( </a:t>
            </a:r>
            <a:r>
              <a:rPr lang="en-US" sz="2000" dirty="0" smtClean="0">
                <a:hlinkClick r:id="rId5"/>
              </a:rPr>
              <a:t>https://jam.iitr.ac.in/</a:t>
            </a:r>
            <a:r>
              <a:rPr lang="en-US" sz="2000" dirty="0" smtClean="0"/>
              <a:t> )</a:t>
            </a:r>
            <a:endParaRPr lang="en-IN" sz="2000" dirty="0" smtClean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1253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2380"/>
            <a:ext cx="8784976" cy="7632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91) GATE exam conducted in a year for how many times 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one</a:t>
            </a:r>
            <a:r>
              <a:rPr lang="en-IN" sz="2000" dirty="0" smtClean="0"/>
              <a:t> 					b) two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three 					d) four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92) Form fill up started for GATE in which time 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Aug-Oct</a:t>
            </a:r>
            <a:r>
              <a:rPr lang="en-IN" sz="2000" dirty="0" smtClean="0"/>
              <a:t>				b) Jan-Feb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April-June				d) May-June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93) GATE exam conducted in the month of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February </a:t>
            </a:r>
            <a:r>
              <a:rPr lang="en-IN" sz="2000" dirty="0" smtClean="0"/>
              <a:t>				c) December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November				d) January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94) Among the following  options which exam is only for </a:t>
            </a:r>
            <a:r>
              <a:rPr lang="en-IN" sz="2000" dirty="0" err="1" smtClean="0"/>
              <a:t>M.Sc</a:t>
            </a:r>
            <a:r>
              <a:rPr lang="en-IN" sz="2000" dirty="0" smtClean="0"/>
              <a:t>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JAM</a:t>
            </a:r>
            <a:r>
              <a:rPr lang="en-IN" sz="2000" dirty="0" smtClean="0"/>
              <a:t>					b) GATE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NET 					d) a)&amp;b) both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95)  </a:t>
            </a:r>
            <a:r>
              <a:rPr lang="en-IN" sz="2000" dirty="0"/>
              <a:t>Among the following  options which exam is f</a:t>
            </a:r>
            <a:r>
              <a:rPr lang="en-IN" sz="2000" dirty="0" smtClean="0"/>
              <a:t>or Masters as well as </a:t>
            </a:r>
            <a:r>
              <a:rPr lang="en-IN" sz="2000" dirty="0" err="1" smtClean="0"/>
              <a:t>P.hD</a:t>
            </a:r>
            <a:r>
              <a:rPr lang="en-IN" sz="2000" dirty="0" smtClean="0"/>
              <a:t>?</a:t>
            </a:r>
            <a:endParaRPr lang="en-IN" sz="2000" dirty="0"/>
          </a:p>
          <a:p>
            <a:pPr marL="0" indent="0">
              <a:buNone/>
            </a:pPr>
            <a:r>
              <a:rPr lang="en-IN" sz="2000" dirty="0"/>
              <a:t>	a) JAM					b) </a:t>
            </a:r>
            <a:r>
              <a:rPr lang="en-IN" sz="2000" b="1" dirty="0"/>
              <a:t>GATE</a:t>
            </a:r>
          </a:p>
          <a:p>
            <a:pPr marL="0" indent="0">
              <a:buNone/>
            </a:pPr>
            <a:r>
              <a:rPr lang="en-IN" sz="2000" dirty="0"/>
              <a:t>	c) NET 					d</a:t>
            </a:r>
            <a:r>
              <a:rPr lang="en-IN" sz="2000" dirty="0" smtClean="0"/>
              <a:t>)  </a:t>
            </a:r>
            <a:r>
              <a:rPr lang="en-IN" sz="2000" dirty="0"/>
              <a:t>a)&amp;b) </a:t>
            </a:r>
            <a:r>
              <a:rPr lang="en-IN" sz="2000" dirty="0" smtClean="0"/>
              <a:t>both</a:t>
            </a:r>
          </a:p>
          <a:p>
            <a:pPr marL="0" indent="0">
              <a:buNone/>
            </a:pPr>
            <a:r>
              <a:rPr lang="en-IN" sz="2000" dirty="0" smtClean="0"/>
              <a:t>96) Organising Institute for GATE 2023 is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IIT Kanpur</a:t>
            </a:r>
            <a:r>
              <a:rPr lang="en-IN" sz="2000" dirty="0" smtClean="0"/>
              <a:t>				c) IIT Delhi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dirty="0"/>
              <a:t>IIT </a:t>
            </a:r>
            <a:r>
              <a:rPr lang="en-IN" sz="2000" dirty="0" smtClean="0"/>
              <a:t>Bombay				d) </a:t>
            </a:r>
            <a:r>
              <a:rPr lang="en-IN" sz="2000" dirty="0"/>
              <a:t>IIT </a:t>
            </a:r>
            <a:r>
              <a:rPr lang="en-IN" sz="2000" dirty="0" err="1"/>
              <a:t>Kharagpur</a:t>
            </a:r>
            <a:r>
              <a:rPr lang="en-IN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523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388"/>
            <a:ext cx="8712968" cy="7560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96) What is the full form of JAM?</a:t>
            </a:r>
          </a:p>
          <a:p>
            <a:pPr marL="0" indent="0">
              <a:buNone/>
            </a:pPr>
            <a:r>
              <a:rPr lang="en-US" sz="2000" dirty="0" smtClean="0"/>
              <a:t>     a) </a:t>
            </a:r>
            <a:r>
              <a:rPr lang="en-US" sz="2000" b="1" dirty="0" smtClean="0"/>
              <a:t>Joint </a:t>
            </a:r>
            <a:r>
              <a:rPr lang="en-US" sz="2000" b="1" dirty="0"/>
              <a:t>Admission test for </a:t>
            </a:r>
            <a:r>
              <a:rPr lang="en-US" sz="2000" b="1" dirty="0" smtClean="0"/>
              <a:t>Masters	</a:t>
            </a:r>
            <a:r>
              <a:rPr lang="en-US" sz="2000" dirty="0" smtClean="0"/>
              <a:t>	b)  Joint </a:t>
            </a:r>
            <a:r>
              <a:rPr lang="en-US" sz="2000" dirty="0"/>
              <a:t>A</a:t>
            </a:r>
            <a:r>
              <a:rPr lang="en-US" sz="2000" dirty="0" smtClean="0"/>
              <a:t>pplication Manager</a:t>
            </a:r>
          </a:p>
          <a:p>
            <a:pPr marL="0" indent="0">
              <a:buNone/>
            </a:pPr>
            <a:r>
              <a:rPr lang="en-IN" sz="2000" dirty="0" smtClean="0"/>
              <a:t>     c)Joint account  for Mutual funds		                  d) none 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97) </a:t>
            </a:r>
            <a:r>
              <a:rPr lang="en-IN" sz="2000" dirty="0"/>
              <a:t>Form fill up started for </a:t>
            </a:r>
            <a:r>
              <a:rPr lang="en-IN" sz="2000" dirty="0" smtClean="0"/>
              <a:t>JAM </a:t>
            </a:r>
            <a:r>
              <a:rPr lang="en-IN" sz="2000" dirty="0"/>
              <a:t>in which time ?</a:t>
            </a:r>
          </a:p>
          <a:p>
            <a:pPr marL="0" indent="0">
              <a:buNone/>
            </a:pPr>
            <a:r>
              <a:rPr lang="en-IN" sz="2000" dirty="0"/>
              <a:t>	a) </a:t>
            </a:r>
            <a:r>
              <a:rPr lang="en-IN" sz="2000" b="1" dirty="0" smtClean="0"/>
              <a:t>Sep-Oct</a:t>
            </a:r>
            <a:r>
              <a:rPr lang="en-IN" sz="2000" dirty="0"/>
              <a:t>				b) Jan-Feb</a:t>
            </a:r>
          </a:p>
          <a:p>
            <a:pPr marL="0" indent="0">
              <a:buNone/>
            </a:pPr>
            <a:r>
              <a:rPr lang="en-IN" sz="2000" dirty="0"/>
              <a:t>	c) April-June				d) </a:t>
            </a:r>
            <a:r>
              <a:rPr lang="en-IN" sz="2000" dirty="0" smtClean="0"/>
              <a:t>May-June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98) JAM  </a:t>
            </a:r>
            <a:r>
              <a:rPr lang="en-IN" sz="2000" dirty="0"/>
              <a:t>exam conducted in the month of </a:t>
            </a:r>
          </a:p>
          <a:p>
            <a:pPr marL="0" indent="0">
              <a:buNone/>
            </a:pPr>
            <a:r>
              <a:rPr lang="en-IN" sz="2000" dirty="0"/>
              <a:t>	a) </a:t>
            </a:r>
            <a:r>
              <a:rPr lang="en-IN" sz="2000" b="1" dirty="0"/>
              <a:t>February </a:t>
            </a:r>
            <a:r>
              <a:rPr lang="en-IN" sz="2000" dirty="0"/>
              <a:t>				c) December</a:t>
            </a:r>
          </a:p>
          <a:p>
            <a:pPr marL="0" indent="0">
              <a:buNone/>
            </a:pPr>
            <a:r>
              <a:rPr lang="en-IN" sz="2000" dirty="0"/>
              <a:t>	c) November				d) January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99) </a:t>
            </a:r>
            <a:r>
              <a:rPr lang="en-IN" sz="2000" dirty="0"/>
              <a:t>Among the following  options which exam </a:t>
            </a:r>
            <a:r>
              <a:rPr lang="en-IN" sz="2000" dirty="0" smtClean="0"/>
              <a:t> is conducted twice in a year?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GATE 					b) </a:t>
            </a:r>
            <a:r>
              <a:rPr lang="en-IN" sz="2000" b="1" dirty="0" smtClean="0"/>
              <a:t>NET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JAM					d) JEE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100) NET exam conducted  in the month of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June &amp; December </a:t>
            </a:r>
            <a:r>
              <a:rPr lang="en-IN" sz="2000" dirty="0" smtClean="0"/>
              <a:t>			c) January  &amp; July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 May-November			d) April-October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101)  Through which exam one get admission in </a:t>
            </a:r>
            <a:r>
              <a:rPr lang="en-IN" sz="2000" dirty="0" err="1" smtClean="0"/>
              <a:t>P.hD</a:t>
            </a:r>
            <a:r>
              <a:rPr lang="en-IN" sz="2000" dirty="0" smtClean="0"/>
              <a:t>?</a:t>
            </a:r>
          </a:p>
          <a:p>
            <a:pPr marL="0" indent="0">
              <a:buNone/>
            </a:pPr>
            <a:r>
              <a:rPr lang="en-IN" sz="2000" dirty="0"/>
              <a:t>	a) </a:t>
            </a:r>
            <a:r>
              <a:rPr lang="en-IN" sz="2000" dirty="0" smtClean="0"/>
              <a:t>NET</a:t>
            </a:r>
            <a:r>
              <a:rPr lang="en-IN" sz="2000" dirty="0"/>
              <a:t>					b) GATE</a:t>
            </a:r>
          </a:p>
          <a:p>
            <a:pPr marL="0" indent="0">
              <a:buNone/>
            </a:pPr>
            <a:r>
              <a:rPr lang="en-IN" sz="2000" dirty="0"/>
              <a:t>	c) </a:t>
            </a:r>
            <a:r>
              <a:rPr lang="en-IN" sz="2000" dirty="0" smtClean="0"/>
              <a:t>JAM</a:t>
            </a:r>
            <a:r>
              <a:rPr lang="en-IN" sz="2000" dirty="0"/>
              <a:t>					d) </a:t>
            </a:r>
            <a:r>
              <a:rPr lang="en-IN" sz="2000" b="1" dirty="0"/>
              <a:t>a)&amp;b) both</a:t>
            </a: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22284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2380"/>
            <a:ext cx="8712968" cy="7560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102)  In </a:t>
            </a:r>
            <a:r>
              <a:rPr lang="en-US" sz="2000" dirty="0"/>
              <a:t>ISRO a Post </a:t>
            </a:r>
            <a:r>
              <a:rPr lang="en-US" sz="2000" dirty="0" err="1"/>
              <a:t>Gradute</a:t>
            </a:r>
            <a:r>
              <a:rPr lang="en-US" sz="2000" dirty="0"/>
              <a:t> Mathematics student join as</a:t>
            </a:r>
          </a:p>
          <a:p>
            <a:pPr>
              <a:buNone/>
            </a:pPr>
            <a:r>
              <a:rPr lang="en-US" sz="2000" dirty="0"/>
              <a:t>         (a</a:t>
            </a:r>
            <a:r>
              <a:rPr lang="en-US" sz="2000" dirty="0" smtClean="0"/>
              <a:t>) Director                  		      	   </a:t>
            </a:r>
            <a:r>
              <a:rPr lang="en-US" sz="2000" dirty="0"/>
              <a:t>(b)</a:t>
            </a:r>
            <a:r>
              <a:rPr lang="en-US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Scientists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/>
              <a:t>         (c</a:t>
            </a:r>
            <a:r>
              <a:rPr lang="en-US" sz="2000" dirty="0" smtClean="0"/>
              <a:t>) Technician                  		   </a:t>
            </a:r>
            <a:r>
              <a:rPr lang="en-US" sz="2000" dirty="0"/>
              <a:t>(</a:t>
            </a:r>
            <a:r>
              <a:rPr lang="en-US" sz="2000" dirty="0" smtClean="0"/>
              <a:t>d) Designer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103) The </a:t>
            </a:r>
            <a:r>
              <a:rPr lang="en-US" sz="2000" dirty="0"/>
              <a:t>recruitment procedure is</a:t>
            </a:r>
          </a:p>
          <a:p>
            <a:pPr>
              <a:buNone/>
            </a:pPr>
            <a:r>
              <a:rPr lang="en-US" sz="2000" dirty="0"/>
              <a:t>        (a</a:t>
            </a:r>
            <a:r>
              <a:rPr lang="en-US" sz="2000" dirty="0" smtClean="0"/>
              <a:t>) Direct </a:t>
            </a:r>
            <a:r>
              <a:rPr lang="en-US" sz="2000" dirty="0"/>
              <a:t>joining          </a:t>
            </a:r>
            <a:r>
              <a:rPr lang="en-US" sz="2000" dirty="0" smtClean="0"/>
              <a:t>		   	   </a:t>
            </a:r>
            <a:r>
              <a:rPr lang="en-US" sz="2000" dirty="0"/>
              <a:t>(b</a:t>
            </a:r>
            <a:r>
              <a:rPr lang="en-US" sz="2000" dirty="0" smtClean="0"/>
              <a:t>) By </a:t>
            </a:r>
            <a:r>
              <a:rPr lang="en-US" sz="2000" dirty="0"/>
              <a:t>recommendation</a:t>
            </a:r>
          </a:p>
          <a:p>
            <a:pPr>
              <a:buNone/>
            </a:pPr>
            <a:r>
              <a:rPr lang="en-US" sz="2000" dirty="0"/>
              <a:t>        (c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Written </a:t>
            </a:r>
            <a:r>
              <a:rPr lang="en-US" sz="2000" b="1" i="1" dirty="0" err="1">
                <a:solidFill>
                  <a:srgbClr val="FF0000"/>
                </a:solidFill>
              </a:rPr>
              <a:t>test,interview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		   </a:t>
            </a:r>
            <a:r>
              <a:rPr lang="en-US" sz="2000" dirty="0"/>
              <a:t>(d</a:t>
            </a:r>
            <a:r>
              <a:rPr lang="en-US" sz="2000" dirty="0" smtClean="0"/>
              <a:t>) Merit </a:t>
            </a:r>
            <a:r>
              <a:rPr lang="en-US" sz="2000" dirty="0"/>
              <a:t>based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104) In </a:t>
            </a:r>
            <a:r>
              <a:rPr lang="en-US" sz="2000" dirty="0"/>
              <a:t>ONGC you can get a job as AEE (Reservoir) after       qualifying</a:t>
            </a:r>
          </a:p>
          <a:p>
            <a:pPr>
              <a:buNone/>
            </a:pPr>
            <a:r>
              <a:rPr lang="en-US" sz="2000" dirty="0"/>
              <a:t>       (a)</a:t>
            </a:r>
            <a:r>
              <a:rPr lang="en-US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/>
              </a:rPr>
              <a:t>GATE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                     </a:t>
            </a:r>
            <a:r>
              <a:rPr lang="en-US" sz="2000" b="1" dirty="0" smtClean="0"/>
              <a:t>		    	    </a:t>
            </a:r>
            <a:r>
              <a:rPr lang="en-US" sz="2000" dirty="0" smtClean="0"/>
              <a:t> </a:t>
            </a:r>
            <a:r>
              <a:rPr lang="en-US" sz="2000" dirty="0"/>
              <a:t>(b</a:t>
            </a:r>
            <a:r>
              <a:rPr lang="en-US" sz="2000" dirty="0" smtClean="0"/>
              <a:t>) NET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(c</a:t>
            </a:r>
            <a:r>
              <a:rPr lang="en-US" sz="2000" dirty="0" smtClean="0"/>
              <a:t>) CAT                            			     </a:t>
            </a:r>
            <a:r>
              <a:rPr lang="en-US" sz="2000" dirty="0"/>
              <a:t>(</a:t>
            </a:r>
            <a:r>
              <a:rPr lang="en-US" sz="2000" dirty="0" smtClean="0"/>
              <a:t>d) NBHM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 105)  You </a:t>
            </a:r>
            <a:r>
              <a:rPr lang="en-US" sz="2000" dirty="0"/>
              <a:t>can get MRFP fellowship from Indian Institute of  </a:t>
            </a:r>
            <a:r>
              <a:rPr lang="en-US" sz="2000" dirty="0" smtClean="0"/>
              <a:t>Tropical </a:t>
            </a:r>
            <a:r>
              <a:rPr lang="en-US" sz="2000" dirty="0"/>
              <a:t>Meteorology </a:t>
            </a:r>
            <a:r>
              <a:rPr lang="en-US" sz="2000" dirty="0" smtClean="0"/>
              <a:t>  (</a:t>
            </a:r>
            <a:r>
              <a:rPr lang="en-US" sz="2000" dirty="0"/>
              <a:t>IITM) Pune after qualifying</a:t>
            </a:r>
          </a:p>
          <a:p>
            <a:pPr>
              <a:buNone/>
            </a:pPr>
            <a:r>
              <a:rPr lang="en-US" sz="2000" dirty="0"/>
              <a:t>      (a)</a:t>
            </a:r>
            <a:r>
              <a:rPr lang="en-US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NET/GATE</a:t>
            </a: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 </a:t>
            </a:r>
            <a:r>
              <a:rPr lang="en-US" sz="2000" dirty="0"/>
              <a:t>                 </a:t>
            </a:r>
            <a:r>
              <a:rPr lang="en-US" sz="2000" dirty="0" smtClean="0"/>
              <a:t>			         </a:t>
            </a:r>
            <a:r>
              <a:rPr lang="en-US" sz="2000" dirty="0"/>
              <a:t>(b</a:t>
            </a:r>
            <a:r>
              <a:rPr lang="en-US" sz="2000" dirty="0" smtClean="0"/>
              <a:t>) SSC </a:t>
            </a:r>
            <a:r>
              <a:rPr lang="en-US" sz="2000" dirty="0"/>
              <a:t>CGL</a:t>
            </a:r>
          </a:p>
          <a:p>
            <a:pPr>
              <a:buNone/>
            </a:pPr>
            <a:r>
              <a:rPr lang="en-US" sz="2000" dirty="0"/>
              <a:t>      (</a:t>
            </a:r>
            <a:r>
              <a:rPr lang="en-US" sz="2000" dirty="0" smtClean="0"/>
              <a:t>c) RRB </a:t>
            </a:r>
            <a:r>
              <a:rPr lang="en-US" sz="2000" dirty="0"/>
              <a:t>Exam              </a:t>
            </a:r>
            <a:r>
              <a:rPr lang="en-US" sz="2000" dirty="0" smtClean="0"/>
              <a:t>			          </a:t>
            </a:r>
            <a:r>
              <a:rPr lang="en-US" sz="2000" dirty="0"/>
              <a:t>(</a:t>
            </a:r>
            <a:r>
              <a:rPr lang="en-US" sz="2000" dirty="0" smtClean="0"/>
              <a:t>d) UPSC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IN" sz="2000" dirty="0" smtClean="0"/>
              <a:t>106) </a:t>
            </a:r>
            <a:r>
              <a:rPr lang="en-IN" sz="2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2000" dirty="0"/>
              <a:t>The duration of </a:t>
            </a:r>
            <a:r>
              <a:rPr lang="en-IN" sz="2000" dirty="0" err="1"/>
              <a:t>Fullbright</a:t>
            </a:r>
            <a:r>
              <a:rPr lang="en-IN" sz="2000" dirty="0"/>
              <a:t> scholarship is</a:t>
            </a:r>
            <a:endParaRPr lang="en-IN" sz="1100" dirty="0"/>
          </a:p>
          <a:p>
            <a:pPr>
              <a:buNone/>
            </a:pPr>
            <a:r>
              <a:rPr lang="en-IN" sz="2000" dirty="0"/>
              <a:t>       (a</a:t>
            </a:r>
            <a:r>
              <a:rPr lang="en-IN" sz="2000" dirty="0" smtClean="0"/>
              <a:t>) One </a:t>
            </a:r>
            <a:r>
              <a:rPr lang="en-IN" sz="2000" dirty="0"/>
              <a:t>year                        </a:t>
            </a:r>
            <a:r>
              <a:rPr lang="en-IN" sz="2000" dirty="0" smtClean="0"/>
              <a:t>			  </a:t>
            </a:r>
            <a:r>
              <a:rPr lang="en-IN" sz="2000" dirty="0"/>
              <a:t>(b</a:t>
            </a:r>
            <a:r>
              <a:rPr lang="en-IN" sz="2000" dirty="0" smtClean="0"/>
              <a:t>) Two </a:t>
            </a:r>
            <a:r>
              <a:rPr lang="en-IN" sz="2000" dirty="0"/>
              <a:t>years</a:t>
            </a:r>
          </a:p>
          <a:p>
            <a:pPr>
              <a:buNone/>
            </a:pPr>
            <a:r>
              <a:rPr lang="en-IN" sz="2000" dirty="0"/>
              <a:t>       (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c) </a:t>
            </a:r>
            <a:r>
              <a:rPr lang="en-IN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5"/>
              </a:rPr>
              <a:t>Six to nine months </a:t>
            </a:r>
            <a:r>
              <a:rPr lang="en-IN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</a:t>
            </a:r>
            <a:r>
              <a:rPr lang="en-IN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		  </a:t>
            </a:r>
            <a:r>
              <a:rPr lang="en-IN" sz="2000" dirty="0"/>
              <a:t>(d</a:t>
            </a:r>
            <a:r>
              <a:rPr lang="en-IN" sz="2000" dirty="0" smtClean="0"/>
              <a:t>) Five </a:t>
            </a:r>
            <a:r>
              <a:rPr lang="en-IN" sz="2000" dirty="0"/>
              <a:t>month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8642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6396"/>
            <a:ext cx="8640960" cy="7488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/>
              <a:t>5) IISER KOLKATA offers courses for students in math background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a) 5year BS-MS dual degree program                  b) BS &amp; MS program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c) Integrated PhD program                                    d) </a:t>
            </a:r>
            <a:r>
              <a:rPr lang="en-IN" sz="2000" b="1" dirty="0" smtClean="0"/>
              <a:t>All of these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r>
              <a:rPr lang="en-IN" sz="2000" dirty="0" smtClean="0"/>
              <a:t>6) IISER KOLKATA application process started for Autumn semester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a) </a:t>
            </a:r>
            <a:r>
              <a:rPr lang="en-IN" sz="2000" b="1" dirty="0" smtClean="0"/>
              <a:t>April-May</a:t>
            </a:r>
            <a:r>
              <a:rPr lang="en-IN" sz="2000" dirty="0" smtClean="0"/>
              <a:t>				        b) March-April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c) May-June			                        d)  June-July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IN" sz="2000" b="1" dirty="0" smtClean="0">
                <a:solidFill>
                  <a:srgbClr val="FF0000"/>
                </a:solidFill>
              </a:rPr>
              <a:t>Admission Channels</a:t>
            </a:r>
            <a:r>
              <a:rPr lang="en-IN" sz="2000" dirty="0" smtClean="0">
                <a:solidFill>
                  <a:srgbClr val="FF0000"/>
                </a:solidFill>
              </a:rPr>
              <a:t>:-(</a:t>
            </a:r>
            <a:r>
              <a:rPr lang="en-US" sz="2000" dirty="0">
                <a:solidFill>
                  <a:srgbClr val="FF0000"/>
                </a:solidFill>
              </a:rPr>
              <a:t>A candidate can apply through any one or two or all the three channels</a:t>
            </a:r>
            <a:r>
              <a:rPr lang="en-IN" sz="2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smtClean="0"/>
              <a:t>1) </a:t>
            </a:r>
            <a:r>
              <a:rPr lang="en-US" sz="2000" dirty="0" smtClean="0">
                <a:hlinkClick r:id="rId2"/>
              </a:rPr>
              <a:t>Kishore </a:t>
            </a:r>
            <a:r>
              <a:rPr lang="en-US" sz="2000" dirty="0" err="1" smtClean="0">
                <a:hlinkClick r:id="rId2"/>
              </a:rPr>
              <a:t>Vaigyanik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err="1" smtClean="0">
                <a:hlinkClick r:id="rId2"/>
              </a:rPr>
              <a:t>Protsahan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err="1" smtClean="0">
                <a:hlinkClick r:id="rId2"/>
              </a:rPr>
              <a:t>Yojana</a:t>
            </a:r>
            <a:r>
              <a:rPr lang="en-US" sz="2000" dirty="0" smtClean="0">
                <a:hlinkClick r:id="rId2"/>
              </a:rPr>
              <a:t> (KVPY)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smtClean="0"/>
              <a:t>2) </a:t>
            </a:r>
            <a:r>
              <a:rPr lang="en-US" sz="2000" dirty="0" smtClean="0">
                <a:hlinkClick r:id="rId3"/>
              </a:rPr>
              <a:t>JEE-Advanced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dirty="0" smtClean="0"/>
              <a:t>3) </a:t>
            </a:r>
            <a:r>
              <a:rPr lang="en-US" sz="2000" dirty="0"/>
              <a:t>State and Central Boards Channel (SCB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All IISERs offer </a:t>
            </a:r>
            <a:r>
              <a:rPr lang="en-IN" sz="2000" dirty="0">
                <a:solidFill>
                  <a:srgbClr val="FF0000"/>
                </a:solidFill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</a:rPr>
              <a:t>Mathematics  in their BS-MS course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For more details go and check their website…</a:t>
            </a:r>
            <a:endParaRPr lang="en-IN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hlinkClick r:id="rId4"/>
              </a:rPr>
              <a:t>https://www.iiseradmission.in/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2195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6396"/>
            <a:ext cx="8640960" cy="7560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>
                <a:ea typeface="Cambria" pitchFamily="18" charset="0"/>
              </a:rPr>
              <a:t>107)</a:t>
            </a:r>
            <a:r>
              <a:rPr lang="en-IN" sz="2000" b="1" dirty="0" smtClean="0">
                <a:ea typeface="Cambria" pitchFamily="18" charset="0"/>
              </a:rPr>
              <a:t> </a:t>
            </a:r>
            <a:r>
              <a:rPr lang="en-IN" sz="2000" dirty="0"/>
              <a:t>Which country gives DAAD scholarship for </a:t>
            </a:r>
            <a:r>
              <a:rPr lang="en-IN" sz="2000" dirty="0" err="1"/>
              <a:t>M.Sc</a:t>
            </a:r>
            <a:r>
              <a:rPr lang="en-IN" sz="2000" dirty="0"/>
              <a:t> and </a:t>
            </a:r>
          </a:p>
          <a:p>
            <a:pPr>
              <a:buNone/>
            </a:pPr>
            <a:r>
              <a:rPr lang="en-IN" sz="2000" dirty="0"/>
              <a:t>        PhD program</a:t>
            </a:r>
          </a:p>
          <a:p>
            <a:pPr>
              <a:buNone/>
            </a:pPr>
            <a:r>
              <a:rPr lang="en-IN" sz="2000" dirty="0"/>
              <a:t>      (a</a:t>
            </a:r>
            <a:r>
              <a:rPr lang="en-IN" sz="2000" dirty="0" smtClean="0"/>
              <a:t>) England                        		     </a:t>
            </a:r>
            <a:r>
              <a:rPr lang="en-IN" sz="2000" dirty="0"/>
              <a:t>(b)</a:t>
            </a:r>
            <a:r>
              <a:rPr lang="en-IN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Germany</a:t>
            </a:r>
            <a:endParaRPr lang="en-IN" sz="200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2000" dirty="0"/>
              <a:t>      (c</a:t>
            </a:r>
            <a:r>
              <a:rPr lang="en-IN" sz="2000" dirty="0" smtClean="0"/>
              <a:t>) America                         		     </a:t>
            </a:r>
            <a:r>
              <a:rPr lang="en-IN" sz="2000" dirty="0"/>
              <a:t>(d</a:t>
            </a:r>
            <a:r>
              <a:rPr lang="en-IN" sz="2000" dirty="0" smtClean="0"/>
              <a:t>) India   </a:t>
            </a:r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108) The </a:t>
            </a:r>
            <a:r>
              <a:rPr lang="en-US" sz="2000" dirty="0"/>
              <a:t>application Starts from</a:t>
            </a:r>
          </a:p>
          <a:p>
            <a:pPr>
              <a:buNone/>
            </a:pPr>
            <a:r>
              <a:rPr lang="en-US" sz="2000" dirty="0"/>
              <a:t>        (a</a:t>
            </a:r>
            <a:r>
              <a:rPr lang="en-US" sz="2000" dirty="0" smtClean="0"/>
              <a:t>) </a:t>
            </a:r>
            <a:r>
              <a:rPr lang="en-US" sz="2000" b="1" dirty="0" smtClean="0"/>
              <a:t>Aug-Oct</a:t>
            </a:r>
            <a:r>
              <a:rPr lang="en-US" sz="2000" dirty="0" smtClean="0"/>
              <a:t>         	 	  	  </a:t>
            </a:r>
            <a:r>
              <a:rPr lang="en-US" sz="2000" dirty="0"/>
              <a:t>(b</a:t>
            </a:r>
            <a:r>
              <a:rPr lang="en-US" sz="2000" dirty="0" smtClean="0"/>
              <a:t>) Nov-Dec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(c</a:t>
            </a:r>
            <a:r>
              <a:rPr lang="en-US" sz="2000" dirty="0" smtClean="0"/>
              <a:t>) Jan-Feb            	  	  	  </a:t>
            </a:r>
            <a:r>
              <a:rPr lang="en-US" sz="2000" dirty="0"/>
              <a:t>(</a:t>
            </a:r>
            <a:r>
              <a:rPr lang="en-US" sz="2000" dirty="0" smtClean="0"/>
              <a:t>d) May-Jun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109) Google </a:t>
            </a:r>
            <a:r>
              <a:rPr lang="en-US" sz="2000" dirty="0" err="1"/>
              <a:t>Ph.D</a:t>
            </a:r>
            <a:r>
              <a:rPr lang="en-US" sz="2000" dirty="0"/>
              <a:t> fellowship is given for doing </a:t>
            </a:r>
            <a:r>
              <a:rPr lang="en-US" sz="2000" dirty="0" err="1"/>
              <a:t>Ph.D</a:t>
            </a:r>
            <a:r>
              <a:rPr lang="en-US" sz="2000" dirty="0"/>
              <a:t> in</a:t>
            </a:r>
          </a:p>
          <a:p>
            <a:pPr>
              <a:buNone/>
            </a:pPr>
            <a:r>
              <a:rPr lang="en-US" sz="2000" dirty="0"/>
              <a:t>        (a</a:t>
            </a:r>
            <a:r>
              <a:rPr lang="en-US" sz="2000" dirty="0" smtClean="0"/>
              <a:t>) Analysis                  	      		  </a:t>
            </a:r>
            <a:r>
              <a:rPr lang="en-US" sz="2000" dirty="0"/>
              <a:t>(b</a:t>
            </a:r>
            <a:r>
              <a:rPr lang="en-US" sz="2000" dirty="0" smtClean="0"/>
              <a:t>) Geometry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(b)  </a:t>
            </a:r>
            <a:r>
              <a:rPr lang="en-US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/>
              </a:rPr>
              <a:t>Mechine</a:t>
            </a: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/>
              </a:rPr>
              <a:t> learning</a:t>
            </a: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	  </a:t>
            </a:r>
            <a:r>
              <a:rPr lang="en-US" sz="2000" dirty="0" smtClean="0"/>
              <a:t>(d) Algebra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110) One </a:t>
            </a:r>
            <a:r>
              <a:rPr lang="en-US" sz="2000" dirty="0"/>
              <a:t>can get admission in MBA,PGP,PGDM courses by                qualifying</a:t>
            </a:r>
          </a:p>
          <a:p>
            <a:pPr>
              <a:buNone/>
            </a:pPr>
            <a:r>
              <a:rPr lang="en-US" sz="2000" dirty="0"/>
              <a:t>               (a</a:t>
            </a:r>
            <a:r>
              <a:rPr lang="en-US" sz="2000" dirty="0" smtClean="0"/>
              <a:t>) UPSC           		 	     </a:t>
            </a:r>
            <a:r>
              <a:rPr lang="en-US" sz="2000" dirty="0"/>
              <a:t>(b</a:t>
            </a:r>
            <a:r>
              <a:rPr lang="en-US" sz="2000" dirty="0" smtClean="0"/>
              <a:t>) JAM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       (</a:t>
            </a:r>
            <a:r>
              <a:rPr lang="en-US" sz="2000" dirty="0" smtClean="0"/>
              <a:t>c) GATE         	     	 	     </a:t>
            </a:r>
            <a:r>
              <a:rPr lang="en-US" sz="2000" dirty="0"/>
              <a:t>(</a:t>
            </a:r>
            <a:r>
              <a:rPr lang="en-US" sz="2000" dirty="0" smtClean="0"/>
              <a:t>d)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CAT</a:t>
            </a:r>
            <a:endPara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111) The </a:t>
            </a:r>
            <a:r>
              <a:rPr lang="en-US" sz="2000" dirty="0"/>
              <a:t>CAT exam is conducted by  </a:t>
            </a:r>
          </a:p>
          <a:p>
            <a:pPr>
              <a:buNone/>
            </a:pPr>
            <a:r>
              <a:rPr lang="en-US" sz="2000" dirty="0"/>
              <a:t>                (a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IIM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			       </a:t>
            </a:r>
            <a:r>
              <a:rPr lang="en-US" sz="2000" dirty="0"/>
              <a:t>(b) IIT</a:t>
            </a:r>
          </a:p>
          <a:p>
            <a:pPr>
              <a:buNone/>
            </a:pPr>
            <a:r>
              <a:rPr lang="en-US" sz="2000" dirty="0"/>
              <a:t>                (c</a:t>
            </a:r>
            <a:r>
              <a:rPr lang="en-US" sz="2000" dirty="0" smtClean="0"/>
              <a:t>) SSC                     		       </a:t>
            </a:r>
            <a:r>
              <a:rPr lang="en-US" sz="2000" dirty="0"/>
              <a:t>(</a:t>
            </a:r>
            <a:r>
              <a:rPr lang="en-US" sz="2000" dirty="0" smtClean="0"/>
              <a:t>d) CSC</a:t>
            </a: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2644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388"/>
            <a:ext cx="8640960" cy="7488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112) The </a:t>
            </a:r>
            <a:r>
              <a:rPr lang="en-US" sz="2000" dirty="0"/>
              <a:t>minimum eligibility for CAT exam is</a:t>
            </a:r>
          </a:p>
          <a:p>
            <a:pPr>
              <a:buNone/>
            </a:pPr>
            <a:r>
              <a:rPr lang="en-US" sz="2000" dirty="0"/>
              <a:t>                (a)</a:t>
            </a:r>
            <a:r>
              <a:rPr lang="en-US" sz="2000" b="1" i="1" dirty="0" err="1">
                <a:solidFill>
                  <a:srgbClr val="FF0000"/>
                </a:solidFill>
              </a:rPr>
              <a:t>B.Sc</a:t>
            </a:r>
            <a:r>
              <a:rPr lang="en-US" sz="2000" dirty="0"/>
              <a:t>               </a:t>
            </a:r>
            <a:r>
              <a:rPr lang="en-US" sz="2000" dirty="0" smtClean="0"/>
              <a:t>			      </a:t>
            </a:r>
            <a:r>
              <a:rPr lang="en-US" sz="2000" dirty="0"/>
              <a:t>(b</a:t>
            </a:r>
            <a:r>
              <a:rPr lang="en-US" sz="2000" dirty="0" smtClean="0"/>
              <a:t>) </a:t>
            </a:r>
            <a:r>
              <a:rPr lang="en-US" sz="2000" dirty="0" err="1" smtClean="0"/>
              <a:t>M.Sc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        (c</a:t>
            </a:r>
            <a:r>
              <a:rPr lang="en-US" sz="2000" dirty="0" smtClean="0"/>
              <a:t>)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                			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/>
              <a:t>(</a:t>
            </a:r>
            <a:r>
              <a:rPr lang="en-US" sz="2000" dirty="0" smtClean="0"/>
              <a:t>d) 10</a:t>
            </a:r>
            <a:r>
              <a:rPr lang="en-US" sz="2000" baseline="30000" dirty="0" smtClean="0"/>
              <a:t>th</a:t>
            </a:r>
          </a:p>
          <a:p>
            <a:pPr>
              <a:buNone/>
            </a:pPr>
            <a:endParaRPr lang="en-US" sz="2000" baseline="30000" dirty="0"/>
          </a:p>
          <a:p>
            <a:pPr>
              <a:buNone/>
            </a:pPr>
            <a:r>
              <a:rPr lang="en-US" sz="2000" dirty="0" smtClean="0"/>
              <a:t>113) The </a:t>
            </a:r>
            <a:r>
              <a:rPr lang="en-US" sz="2000" dirty="0"/>
              <a:t>registration starts generally in </a:t>
            </a:r>
          </a:p>
          <a:p>
            <a:pPr>
              <a:buNone/>
            </a:pPr>
            <a:r>
              <a:rPr lang="en-US" sz="2000" dirty="0"/>
              <a:t>         (a</a:t>
            </a:r>
            <a:r>
              <a:rPr lang="en-US" sz="2000" dirty="0" smtClean="0"/>
              <a:t>) January             			     </a:t>
            </a:r>
            <a:r>
              <a:rPr lang="en-US" sz="2000" dirty="0"/>
              <a:t>(</a:t>
            </a:r>
            <a:r>
              <a:rPr lang="en-US" sz="2000" dirty="0" smtClean="0"/>
              <a:t>b) March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 (c</a:t>
            </a:r>
            <a:r>
              <a:rPr lang="en-US" sz="2000" dirty="0" smtClean="0"/>
              <a:t>) October                 			     (</a:t>
            </a:r>
            <a:r>
              <a:rPr lang="en-US" sz="2000" dirty="0"/>
              <a:t>d) </a:t>
            </a:r>
            <a:r>
              <a:rPr lang="en-US" sz="2000" b="1" i="1" dirty="0" smtClean="0">
                <a:solidFill>
                  <a:srgbClr val="FF0000"/>
                </a:solidFill>
              </a:rPr>
              <a:t>August</a:t>
            </a:r>
          </a:p>
          <a:p>
            <a:pPr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114) It </a:t>
            </a:r>
            <a:r>
              <a:rPr lang="en-US" sz="2000" dirty="0"/>
              <a:t>is conducted in a year</a:t>
            </a:r>
          </a:p>
          <a:p>
            <a:pPr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          </a:t>
            </a:r>
            <a:r>
              <a:rPr lang="en-US" sz="2000" dirty="0"/>
              <a:t>(a</a:t>
            </a:r>
            <a:r>
              <a:rPr lang="en-US" sz="2000" dirty="0" smtClean="0"/>
              <a:t>) Twice                			      </a:t>
            </a:r>
            <a:r>
              <a:rPr lang="en-US" sz="2000" dirty="0"/>
              <a:t>(b) Four times</a:t>
            </a:r>
          </a:p>
          <a:p>
            <a:pPr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          </a:t>
            </a:r>
            <a:r>
              <a:rPr lang="en-US" sz="2000" dirty="0"/>
              <a:t>(c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Once  </a:t>
            </a:r>
            <a:r>
              <a:rPr lang="en-US" sz="2000" dirty="0" smtClean="0"/>
              <a:t>                			      </a:t>
            </a:r>
            <a:r>
              <a:rPr lang="en-US" sz="2000" dirty="0"/>
              <a:t>(</a:t>
            </a:r>
            <a:r>
              <a:rPr lang="en-US" sz="2000" dirty="0" smtClean="0"/>
              <a:t>d) Thrice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115) One </a:t>
            </a:r>
            <a:r>
              <a:rPr lang="en-US" sz="2000" dirty="0"/>
              <a:t>can attempt this exam </a:t>
            </a:r>
          </a:p>
          <a:p>
            <a:pPr>
              <a:buNone/>
            </a:pPr>
            <a:r>
              <a:rPr lang="en-US" sz="2000" dirty="0"/>
              <a:t>          (a</a:t>
            </a:r>
            <a:r>
              <a:rPr lang="en-US" sz="2000" dirty="0" smtClean="0"/>
              <a:t>) 2,times                 			  </a:t>
            </a:r>
            <a:r>
              <a:rPr lang="en-US" sz="2000" dirty="0"/>
              <a:t>(b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Unlimited </a:t>
            </a:r>
            <a:r>
              <a:rPr lang="en-US" sz="2000" b="1" i="1" dirty="0">
                <a:solidFill>
                  <a:srgbClr val="FF0000"/>
                </a:solidFill>
              </a:rPr>
              <a:t>times</a:t>
            </a:r>
          </a:p>
          <a:p>
            <a:pPr>
              <a:buNone/>
            </a:pPr>
            <a:r>
              <a:rPr lang="en-US" sz="2000" dirty="0"/>
              <a:t>          (c</a:t>
            </a:r>
            <a:r>
              <a:rPr lang="en-US" sz="2000" dirty="0" smtClean="0"/>
              <a:t>) 4,times                		                  </a:t>
            </a:r>
            <a:r>
              <a:rPr lang="en-US" sz="2000" dirty="0"/>
              <a:t>(d</a:t>
            </a:r>
            <a:r>
              <a:rPr lang="en-US" sz="2000" dirty="0" smtClean="0"/>
              <a:t>) 6,times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116) The </a:t>
            </a:r>
            <a:r>
              <a:rPr lang="en-US" sz="2000" dirty="0"/>
              <a:t>validity of CAT scorecard is</a:t>
            </a:r>
          </a:p>
          <a:p>
            <a:pPr>
              <a:buNone/>
            </a:pPr>
            <a:r>
              <a:rPr lang="en-US" sz="2000" dirty="0"/>
              <a:t>          (a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One </a:t>
            </a:r>
            <a:r>
              <a:rPr lang="en-US" sz="2000" b="1" i="1" dirty="0">
                <a:solidFill>
                  <a:srgbClr val="FF0000"/>
                </a:solidFill>
              </a:rPr>
              <a:t>year 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			    </a:t>
            </a:r>
            <a:r>
              <a:rPr lang="en-US" sz="2000" dirty="0"/>
              <a:t>(b</a:t>
            </a:r>
            <a:r>
              <a:rPr lang="en-US" sz="2000" dirty="0" smtClean="0"/>
              <a:t>) Lifetime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  (b</a:t>
            </a:r>
            <a:r>
              <a:rPr lang="en-US" sz="2000" dirty="0" smtClean="0"/>
              <a:t>) Two </a:t>
            </a:r>
            <a:r>
              <a:rPr lang="en-US" sz="2000" dirty="0"/>
              <a:t>years       </a:t>
            </a:r>
            <a:r>
              <a:rPr lang="en-US" sz="2000" dirty="0" smtClean="0"/>
              <a:t>		                    </a:t>
            </a:r>
            <a:r>
              <a:rPr lang="en-US" sz="2000" dirty="0"/>
              <a:t>(d</a:t>
            </a:r>
            <a:r>
              <a:rPr lang="en-US" sz="2000" dirty="0" smtClean="0"/>
              <a:t>) Five </a:t>
            </a:r>
            <a:r>
              <a:rPr lang="en-US" sz="2000" dirty="0"/>
              <a:t>years</a:t>
            </a:r>
          </a:p>
          <a:p>
            <a:pPr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2397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16396"/>
            <a:ext cx="8784976" cy="748883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000" dirty="0" smtClean="0"/>
              <a:t>117) The </a:t>
            </a:r>
            <a:r>
              <a:rPr lang="en-US" sz="2000" dirty="0"/>
              <a:t>form fill up of GATE exam starts from</a:t>
            </a:r>
          </a:p>
          <a:p>
            <a:pPr>
              <a:buNone/>
            </a:pPr>
            <a:r>
              <a:rPr lang="en-US" sz="2000" dirty="0"/>
              <a:t>            (a)</a:t>
            </a: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Aug-Sept</a:t>
            </a:r>
            <a:r>
              <a:rPr lang="en-US" sz="2000" dirty="0"/>
              <a:t>         </a:t>
            </a:r>
            <a:r>
              <a:rPr lang="en-US" sz="2000" dirty="0" smtClean="0"/>
              <a:t>	   		  </a:t>
            </a:r>
            <a:r>
              <a:rPr lang="en-US" sz="2000" dirty="0"/>
              <a:t>(</a:t>
            </a:r>
            <a:r>
              <a:rPr lang="en-US" sz="2000" dirty="0" smtClean="0"/>
              <a:t>b)J an-Feb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    (b</a:t>
            </a:r>
            <a:r>
              <a:rPr lang="en-US" sz="2000" dirty="0" smtClean="0"/>
              <a:t>) Nov-Dec               		   (</a:t>
            </a:r>
            <a:r>
              <a:rPr lang="en-US" sz="2000" dirty="0"/>
              <a:t>d</a:t>
            </a:r>
            <a:r>
              <a:rPr lang="en-US" sz="2000" dirty="0" smtClean="0"/>
              <a:t>) None </a:t>
            </a:r>
            <a:r>
              <a:rPr lang="en-US" sz="2000" dirty="0"/>
              <a:t>of </a:t>
            </a:r>
            <a:r>
              <a:rPr lang="en-US" sz="2000" dirty="0" smtClean="0"/>
              <a:t>them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118) The </a:t>
            </a:r>
            <a:r>
              <a:rPr lang="en-US" sz="2000" dirty="0"/>
              <a:t>exam Conducts in the month of </a:t>
            </a:r>
          </a:p>
          <a:p>
            <a:pPr>
              <a:buNone/>
            </a:pPr>
            <a:r>
              <a:rPr lang="en-US" sz="2000" dirty="0"/>
              <a:t>             (a</a:t>
            </a:r>
            <a:r>
              <a:rPr lang="en-US" sz="2000" dirty="0" smtClean="0"/>
              <a:t>) Oct                  			         </a:t>
            </a:r>
            <a:r>
              <a:rPr lang="en-US" sz="2000" dirty="0"/>
              <a:t>(b</a:t>
            </a:r>
            <a:r>
              <a:rPr lang="en-US" sz="2000" dirty="0" smtClean="0"/>
              <a:t>) Dec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     (c</a:t>
            </a:r>
            <a:r>
              <a:rPr lang="en-US" sz="2000" dirty="0" smtClean="0"/>
              <a:t>) May               			         </a:t>
            </a:r>
            <a:r>
              <a:rPr lang="en-US" sz="2000" dirty="0"/>
              <a:t>(</a:t>
            </a:r>
            <a:r>
              <a:rPr lang="en-US" sz="2000" dirty="0" smtClean="0"/>
              <a:t>d) </a:t>
            </a:r>
            <a:r>
              <a:rPr lang="en-US" sz="2000" b="1" i="1" dirty="0" smtClean="0">
                <a:solidFill>
                  <a:srgbClr val="FF0000"/>
                </a:solidFill>
              </a:rPr>
              <a:t>Feb</a:t>
            </a:r>
          </a:p>
          <a:p>
            <a:pPr>
              <a:buNone/>
            </a:pPr>
            <a:endParaRPr lang="en-US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/>
              <a:t>119) The </a:t>
            </a:r>
            <a:r>
              <a:rPr lang="en-US" sz="2000" dirty="0"/>
              <a:t>minimum eligibility of the exam is </a:t>
            </a:r>
          </a:p>
          <a:p>
            <a:pPr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       </a:t>
            </a:r>
            <a:r>
              <a:rPr lang="en-US" sz="2000" dirty="0"/>
              <a:t>       (a)</a:t>
            </a:r>
            <a:r>
              <a:rPr lang="en-US" sz="2000" b="1" i="1" dirty="0" err="1">
                <a:solidFill>
                  <a:srgbClr val="FF0000"/>
                </a:solidFill>
              </a:rPr>
              <a:t>B.Sc</a:t>
            </a:r>
            <a:r>
              <a:rPr lang="en-US" sz="2000" b="1" i="1" dirty="0">
                <a:solidFill>
                  <a:srgbClr val="FF0000"/>
                </a:solidFill>
              </a:rPr>
              <a:t>(Final year)    </a:t>
            </a:r>
            <a:r>
              <a:rPr lang="en-US" sz="2000" b="1" i="1" dirty="0" smtClean="0">
                <a:solidFill>
                  <a:srgbClr val="FF0000"/>
                </a:solidFill>
              </a:rPr>
              <a:t>			   </a:t>
            </a:r>
            <a:r>
              <a:rPr lang="en-US" sz="2000" dirty="0"/>
              <a:t>(b</a:t>
            </a:r>
            <a:r>
              <a:rPr lang="en-US" sz="2000" dirty="0" smtClean="0"/>
              <a:t>) </a:t>
            </a:r>
            <a:r>
              <a:rPr lang="en-US" sz="2000" dirty="0" err="1" smtClean="0"/>
              <a:t>M.Sc</a:t>
            </a:r>
            <a:endParaRPr lang="en-US" sz="2000" dirty="0"/>
          </a:p>
          <a:p>
            <a:pPr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               </a:t>
            </a:r>
            <a:r>
              <a:rPr lang="en-US" sz="2000" dirty="0"/>
              <a:t>(c</a:t>
            </a:r>
            <a:r>
              <a:rPr lang="en-US" sz="2000" dirty="0" smtClean="0"/>
              <a:t>)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pass                  			   </a:t>
            </a:r>
            <a:r>
              <a:rPr lang="en-US" sz="2000" dirty="0"/>
              <a:t>(</a:t>
            </a:r>
            <a:r>
              <a:rPr lang="en-US" sz="2000" dirty="0" smtClean="0"/>
              <a:t>d)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pass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120)  Is </a:t>
            </a:r>
            <a:r>
              <a:rPr lang="en-US" sz="2000" dirty="0"/>
              <a:t>there any age limit of this exam</a:t>
            </a:r>
          </a:p>
          <a:p>
            <a:pPr>
              <a:buNone/>
            </a:pPr>
            <a:r>
              <a:rPr lang="en-US" sz="2000" dirty="0"/>
              <a:t>               (a</a:t>
            </a:r>
            <a:r>
              <a:rPr lang="en-US" sz="2000" dirty="0" smtClean="0"/>
              <a:t>) Yes                          			 </a:t>
            </a:r>
            <a:r>
              <a:rPr lang="en-US" sz="2000" dirty="0"/>
              <a:t>(</a:t>
            </a:r>
            <a:r>
              <a:rPr lang="en-US" sz="2000" dirty="0" smtClean="0"/>
              <a:t>b) </a:t>
            </a:r>
            <a:r>
              <a:rPr lang="en-US" sz="2000" b="1" i="1" dirty="0" smtClean="0">
                <a:solidFill>
                  <a:srgbClr val="FF0000"/>
                </a:solidFill>
              </a:rPr>
              <a:t>No</a:t>
            </a:r>
          </a:p>
          <a:p>
            <a:pPr>
              <a:buNone/>
            </a:pPr>
            <a:endParaRPr lang="en-US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/>
              <a:t>121)  The </a:t>
            </a:r>
            <a:r>
              <a:rPr lang="en-US" sz="2000" dirty="0"/>
              <a:t>validity of GATE scorecard for admission in a </a:t>
            </a:r>
            <a:r>
              <a:rPr lang="en-US" sz="2000" dirty="0" err="1"/>
              <a:t>instituion</a:t>
            </a:r>
            <a:r>
              <a:rPr lang="en-US" sz="2000" dirty="0"/>
              <a:t> is</a:t>
            </a:r>
          </a:p>
          <a:p>
            <a:pPr>
              <a:buNone/>
            </a:pPr>
            <a:r>
              <a:rPr lang="en-US" sz="2000" dirty="0"/>
              <a:t>               (a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Three </a:t>
            </a:r>
            <a:r>
              <a:rPr lang="en-US" sz="2000" b="1" i="1" dirty="0">
                <a:solidFill>
                  <a:srgbClr val="FF0000"/>
                </a:solidFill>
              </a:rPr>
              <a:t>years 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			 </a:t>
            </a:r>
            <a:r>
              <a:rPr lang="en-US" sz="2000" dirty="0"/>
              <a:t>(</a:t>
            </a:r>
            <a:r>
              <a:rPr lang="en-US" sz="2000" dirty="0" smtClean="0"/>
              <a:t>b) Lifetime</a:t>
            </a:r>
          </a:p>
          <a:p>
            <a:pPr>
              <a:buNone/>
            </a:pPr>
            <a:r>
              <a:rPr lang="en-US" sz="2000" dirty="0"/>
              <a:t>		</a:t>
            </a:r>
            <a:r>
              <a:rPr lang="en-US" sz="2000" dirty="0" smtClean="0"/>
              <a:t>(c) one year 	       			  (d) none of these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21035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388"/>
            <a:ext cx="8784976" cy="7560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122) It </a:t>
            </a:r>
            <a:r>
              <a:rPr lang="en-US" sz="2000" dirty="0"/>
              <a:t>is conducted in a year</a:t>
            </a:r>
          </a:p>
          <a:p>
            <a:pPr>
              <a:buNone/>
            </a:pPr>
            <a:r>
              <a:rPr lang="en-US" sz="2000" dirty="0"/>
              <a:t>       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(a)Twice                     </a:t>
            </a:r>
            <a:r>
              <a:rPr lang="en-US" sz="2000" dirty="0" smtClean="0"/>
              <a:t>			  </a:t>
            </a:r>
            <a:r>
              <a:rPr lang="en-US" sz="2000" dirty="0"/>
              <a:t>(b) Four times</a:t>
            </a:r>
          </a:p>
          <a:p>
            <a:pPr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         </a:t>
            </a:r>
            <a:r>
              <a:rPr lang="en-US" sz="2000" dirty="0"/>
              <a:t>(c)</a:t>
            </a:r>
            <a:r>
              <a:rPr lang="en-US" sz="2000" b="1" i="1" dirty="0">
                <a:solidFill>
                  <a:srgbClr val="FF0000"/>
                </a:solidFill>
              </a:rPr>
              <a:t>Once  </a:t>
            </a:r>
            <a:r>
              <a:rPr lang="en-US" sz="2000" dirty="0"/>
              <a:t>                  </a:t>
            </a:r>
            <a:r>
              <a:rPr lang="en-US" sz="2000" dirty="0" smtClean="0"/>
              <a:t>			  </a:t>
            </a:r>
            <a:r>
              <a:rPr lang="en-US" sz="2000" dirty="0"/>
              <a:t>(</a:t>
            </a:r>
            <a:r>
              <a:rPr lang="en-US" sz="2000" dirty="0" smtClean="0"/>
              <a:t>d)Thrice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123) The </a:t>
            </a:r>
            <a:r>
              <a:rPr lang="en-US" sz="2000" dirty="0"/>
              <a:t>CSIR-NET is conducted in a year</a:t>
            </a:r>
          </a:p>
          <a:p>
            <a:pPr>
              <a:buNone/>
            </a:pPr>
            <a:r>
              <a:rPr lang="en-US" sz="2000" dirty="0"/>
              <a:t>       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(a)</a:t>
            </a:r>
            <a:r>
              <a:rPr lang="en-US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Twice(</a:t>
            </a:r>
            <a:r>
              <a:rPr lang="en-US" sz="20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Jun,Dec</a:t>
            </a:r>
            <a:r>
              <a:rPr lang="en-US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)</a:t>
            </a:r>
            <a:r>
              <a:rPr lang="en-US" sz="2000" b="1" i="1" dirty="0">
                <a:solidFill>
                  <a:srgbClr val="FF0000"/>
                </a:solidFill>
              </a:rPr>
              <a:t>    </a:t>
            </a:r>
            <a:r>
              <a:rPr lang="en-US" sz="2000" b="1" i="1" dirty="0" smtClean="0">
                <a:solidFill>
                  <a:srgbClr val="FF0000"/>
                </a:solidFill>
              </a:rPr>
              <a:t>				 </a:t>
            </a:r>
            <a:r>
              <a:rPr lang="en-US" sz="2000" dirty="0"/>
              <a:t>(b</a:t>
            </a:r>
            <a:r>
              <a:rPr lang="en-US" sz="2000" dirty="0" smtClean="0"/>
              <a:t>) None </a:t>
            </a:r>
            <a:r>
              <a:rPr lang="en-US" sz="2000" dirty="0"/>
              <a:t>of them</a:t>
            </a:r>
          </a:p>
          <a:p>
            <a:pPr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         </a:t>
            </a:r>
            <a:r>
              <a:rPr lang="en-US" sz="2000" dirty="0"/>
              <a:t>(c</a:t>
            </a:r>
            <a:r>
              <a:rPr lang="en-US" sz="2000" dirty="0" smtClean="0"/>
              <a:t>) Once(May)				 (d) thrice ( May, June, July )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124) The </a:t>
            </a:r>
            <a:r>
              <a:rPr lang="en-US" sz="2000" dirty="0"/>
              <a:t>application for NET-JUNE starts from </a:t>
            </a:r>
          </a:p>
          <a:p>
            <a:pPr>
              <a:buNone/>
            </a:pPr>
            <a:r>
              <a:rPr lang="en-US" sz="2000" dirty="0"/>
              <a:t>         (a</a:t>
            </a:r>
            <a:r>
              <a:rPr lang="en-US" sz="2000" dirty="0" smtClean="0"/>
              <a:t>) April-May               				(</a:t>
            </a:r>
            <a:r>
              <a:rPr lang="en-US" sz="2000" dirty="0"/>
              <a:t>b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Feb-March 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/>
              <a:t>         (c</a:t>
            </a:r>
            <a:r>
              <a:rPr lang="en-US" sz="2000" dirty="0" smtClean="0"/>
              <a:t>) Sep-Oct                  				 </a:t>
            </a:r>
            <a:r>
              <a:rPr lang="en-US" sz="2000" dirty="0"/>
              <a:t>(</a:t>
            </a:r>
            <a:r>
              <a:rPr lang="en-US" sz="2000" dirty="0" smtClean="0"/>
              <a:t>d) Jun-July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125) The </a:t>
            </a:r>
            <a:r>
              <a:rPr lang="en-US" sz="2000" dirty="0"/>
              <a:t>application for NET-DEC starts from</a:t>
            </a:r>
          </a:p>
          <a:p>
            <a:pPr>
              <a:buNone/>
            </a:pPr>
            <a:r>
              <a:rPr lang="en-US" sz="2000" dirty="0"/>
              <a:t>          (a) April-May           </a:t>
            </a:r>
            <a:r>
              <a:rPr lang="en-US" sz="2000" dirty="0" smtClean="0"/>
              <a:t>				   </a:t>
            </a:r>
            <a:r>
              <a:rPr lang="en-US" sz="2000" dirty="0"/>
              <a:t>(b)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Feb-March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           </a:t>
            </a:r>
            <a:r>
              <a:rPr lang="en-US" sz="2000" dirty="0"/>
              <a:t>(c)</a:t>
            </a:r>
            <a:r>
              <a:rPr lang="en-US" sz="2000" b="1" i="1" dirty="0">
                <a:solidFill>
                  <a:srgbClr val="FF0000"/>
                </a:solidFill>
              </a:rPr>
              <a:t> Sep-Oct     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				   </a:t>
            </a:r>
            <a:r>
              <a:rPr lang="en-US" sz="2000" dirty="0"/>
              <a:t>(d) </a:t>
            </a:r>
            <a:r>
              <a:rPr lang="en-US" sz="2000" dirty="0" smtClean="0"/>
              <a:t>Jun-July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126) The </a:t>
            </a:r>
            <a:r>
              <a:rPr lang="en-US" sz="2000" dirty="0"/>
              <a:t>minimum eligibility for this exam is</a:t>
            </a:r>
          </a:p>
          <a:p>
            <a:pPr>
              <a:buNone/>
            </a:pPr>
            <a:r>
              <a:rPr lang="en-US" sz="2000" dirty="0"/>
              <a:t>         (a)</a:t>
            </a:r>
            <a:r>
              <a:rPr lang="en-US" sz="2000" dirty="0" err="1"/>
              <a:t>B.Sc</a:t>
            </a:r>
            <a:r>
              <a:rPr lang="en-US" sz="2000" dirty="0"/>
              <a:t>                         </a:t>
            </a:r>
            <a:r>
              <a:rPr lang="en-US" sz="2000" dirty="0" smtClean="0"/>
              <a:t>				 </a:t>
            </a:r>
            <a:r>
              <a:rPr lang="en-US" sz="2000" dirty="0"/>
              <a:t>(b)12</a:t>
            </a:r>
            <a:r>
              <a:rPr lang="en-US" sz="2000" baseline="30000" dirty="0"/>
              <a:t>th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 (c)10</a:t>
            </a:r>
            <a:r>
              <a:rPr lang="en-US" sz="2000" baseline="30000" dirty="0"/>
              <a:t>th</a:t>
            </a:r>
            <a:r>
              <a:rPr lang="en-US" sz="2000" dirty="0"/>
              <a:t>                            </a:t>
            </a:r>
            <a:r>
              <a:rPr lang="en-US" sz="2000" dirty="0" smtClean="0"/>
              <a:t>			 (</a:t>
            </a:r>
            <a:r>
              <a:rPr lang="en-US" sz="2000" dirty="0"/>
              <a:t>d)</a:t>
            </a:r>
            <a:r>
              <a:rPr lang="en-US" sz="2000" b="1" i="1" dirty="0" err="1">
                <a:solidFill>
                  <a:srgbClr val="FF0000"/>
                </a:solidFill>
              </a:rPr>
              <a:t>M.Sc</a:t>
            </a:r>
            <a:r>
              <a:rPr lang="en-US" sz="2000" b="1" i="1" dirty="0">
                <a:solidFill>
                  <a:srgbClr val="FF0000"/>
                </a:solidFill>
              </a:rPr>
              <a:t>(Final year)   </a:t>
            </a:r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42127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388"/>
            <a:ext cx="8712968" cy="7560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127) The </a:t>
            </a:r>
            <a:r>
              <a:rPr lang="en-US" sz="2000" dirty="0"/>
              <a:t>validity of NET-JRF scorecard is</a:t>
            </a:r>
          </a:p>
          <a:p>
            <a:pPr>
              <a:buNone/>
            </a:pPr>
            <a:r>
              <a:rPr lang="en-US" sz="2000" dirty="0"/>
              <a:t>          (a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Two </a:t>
            </a:r>
            <a:r>
              <a:rPr lang="en-US" sz="2000" b="1" i="1" dirty="0">
                <a:solidFill>
                  <a:srgbClr val="FF0000"/>
                </a:solidFill>
              </a:rPr>
              <a:t>years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				   </a:t>
            </a:r>
            <a:r>
              <a:rPr lang="en-US" sz="2000" dirty="0"/>
              <a:t>(b</a:t>
            </a:r>
            <a:r>
              <a:rPr lang="en-US" sz="2000" dirty="0" smtClean="0"/>
              <a:t>) Four </a:t>
            </a:r>
            <a:r>
              <a:rPr lang="en-US" sz="2000" dirty="0"/>
              <a:t>years</a:t>
            </a:r>
          </a:p>
          <a:p>
            <a:pPr>
              <a:buNone/>
            </a:pPr>
            <a:r>
              <a:rPr lang="en-US" sz="2000" dirty="0"/>
              <a:t>          (c</a:t>
            </a:r>
            <a:r>
              <a:rPr lang="en-US" sz="2000" dirty="0" smtClean="0"/>
              <a:t>) Lifetime              				   </a:t>
            </a:r>
            <a:r>
              <a:rPr lang="en-US" sz="2000" dirty="0"/>
              <a:t>(d</a:t>
            </a:r>
            <a:r>
              <a:rPr lang="en-US" sz="2000" dirty="0" smtClean="0"/>
              <a:t>) None </a:t>
            </a:r>
            <a:r>
              <a:rPr lang="en-US" sz="2000" dirty="0"/>
              <a:t>of </a:t>
            </a:r>
            <a:r>
              <a:rPr lang="en-US" sz="2000" dirty="0" smtClean="0"/>
              <a:t>them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128) The </a:t>
            </a:r>
            <a:r>
              <a:rPr lang="en-US" sz="2000" dirty="0"/>
              <a:t>validity of NET-LS scorecard is</a:t>
            </a:r>
          </a:p>
          <a:p>
            <a:pPr>
              <a:buNone/>
            </a:pPr>
            <a:r>
              <a:rPr lang="en-US" sz="2000" dirty="0"/>
              <a:t>          (a</a:t>
            </a:r>
            <a:r>
              <a:rPr lang="en-US" sz="2000" dirty="0" smtClean="0"/>
              <a:t>) Two </a:t>
            </a:r>
            <a:r>
              <a:rPr lang="en-US" sz="2000" dirty="0"/>
              <a:t>years            </a:t>
            </a:r>
            <a:r>
              <a:rPr lang="en-US" sz="2000" dirty="0" smtClean="0"/>
              <a:t>				   </a:t>
            </a:r>
            <a:r>
              <a:rPr lang="en-US" sz="2000" dirty="0"/>
              <a:t>(b</a:t>
            </a:r>
            <a:r>
              <a:rPr lang="en-US" sz="2000" dirty="0" smtClean="0"/>
              <a:t>) Four </a:t>
            </a:r>
            <a:r>
              <a:rPr lang="en-US" sz="2000" dirty="0"/>
              <a:t>years</a:t>
            </a:r>
          </a:p>
          <a:p>
            <a:pPr>
              <a:buNone/>
            </a:pPr>
            <a:r>
              <a:rPr lang="en-US" sz="2000" dirty="0"/>
              <a:t>          (c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Lifetime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           				   </a:t>
            </a:r>
            <a:r>
              <a:rPr lang="en-US" sz="2000" dirty="0"/>
              <a:t>(</a:t>
            </a:r>
            <a:r>
              <a:rPr lang="en-US" sz="2000" dirty="0" smtClean="0"/>
              <a:t>d) None </a:t>
            </a:r>
            <a:r>
              <a:rPr lang="en-US" sz="2000" dirty="0"/>
              <a:t>of </a:t>
            </a:r>
            <a:r>
              <a:rPr lang="en-US" sz="2000" dirty="0" smtClean="0"/>
              <a:t>them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129) The </a:t>
            </a:r>
            <a:r>
              <a:rPr lang="en-US" sz="2000" dirty="0"/>
              <a:t>application for </a:t>
            </a:r>
            <a:r>
              <a:rPr lang="en-US" sz="2000" dirty="0" err="1"/>
              <a:t>M.Sc</a:t>
            </a:r>
            <a:r>
              <a:rPr lang="en-US" sz="2000" dirty="0"/>
              <a:t> program through National Board for Higher  Mathematics(NBHM) starts from generally</a:t>
            </a:r>
          </a:p>
          <a:p>
            <a:pPr>
              <a:buNone/>
            </a:pPr>
            <a:r>
              <a:rPr lang="en-US" sz="2000" dirty="0"/>
              <a:t>           (a</a:t>
            </a:r>
            <a:r>
              <a:rPr lang="en-US" sz="2000" dirty="0" smtClean="0"/>
              <a:t>) August                 				  </a:t>
            </a:r>
            <a:r>
              <a:rPr lang="en-US" sz="2000" dirty="0"/>
              <a:t>(b</a:t>
            </a:r>
            <a:r>
              <a:rPr lang="en-US" sz="2000" dirty="0" smtClean="0"/>
              <a:t>) March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   (c</a:t>
            </a:r>
            <a:r>
              <a:rPr lang="en-US" sz="2000" dirty="0" smtClean="0"/>
              <a:t>) December            				  </a:t>
            </a:r>
            <a:r>
              <a:rPr lang="en-US" sz="2000" dirty="0"/>
              <a:t>(d)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July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>
              <a:buNone/>
            </a:pPr>
            <a:endPara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r>
              <a:rPr lang="en-US" sz="2000" dirty="0" smtClean="0"/>
              <a:t>130)  </a:t>
            </a:r>
            <a:r>
              <a:rPr lang="en-US" sz="2000" dirty="0"/>
              <a:t>The application for </a:t>
            </a:r>
            <a:r>
              <a:rPr lang="en-US" sz="2000" dirty="0" err="1"/>
              <a:t>Ph.D</a:t>
            </a:r>
            <a:r>
              <a:rPr lang="en-US" sz="2000" dirty="0"/>
              <a:t> program through National Board for Higher  Mathematics(NBHM) starts from generally</a:t>
            </a:r>
          </a:p>
          <a:p>
            <a:pPr>
              <a:buNone/>
            </a:pPr>
            <a:r>
              <a:rPr lang="en-US" sz="2000" dirty="0"/>
              <a:t>           (a</a:t>
            </a:r>
            <a:r>
              <a:rPr lang="en-US" sz="2000" dirty="0" smtClean="0"/>
              <a:t>) August                     			  (</a:t>
            </a:r>
            <a:r>
              <a:rPr lang="en-US" sz="2000" dirty="0"/>
              <a:t>b</a:t>
            </a:r>
            <a:r>
              <a:rPr lang="en-US" sz="2000" dirty="0" smtClean="0"/>
              <a:t>) March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     (c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December</a:t>
            </a:r>
            <a:r>
              <a:rPr lang="en-US" sz="2000" dirty="0" smtClean="0"/>
              <a:t>            				  </a:t>
            </a:r>
            <a:r>
              <a:rPr lang="en-US" sz="2000" dirty="0"/>
              <a:t>(</a:t>
            </a:r>
            <a:r>
              <a:rPr lang="en-US" sz="2000" dirty="0" smtClean="0"/>
              <a:t>d) July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131) Is </a:t>
            </a:r>
            <a:r>
              <a:rPr lang="en-US" sz="2000" dirty="0"/>
              <a:t>there any age restriction of this exam</a:t>
            </a:r>
          </a:p>
          <a:p>
            <a:pPr>
              <a:buNone/>
            </a:pPr>
            <a:r>
              <a:rPr lang="en-US" sz="2000" dirty="0"/>
              <a:t>               (a</a:t>
            </a:r>
            <a:r>
              <a:rPr lang="en-US" sz="2000" dirty="0" smtClean="0"/>
              <a:t>) Yes                          			 </a:t>
            </a:r>
            <a:r>
              <a:rPr lang="en-US" sz="2000" dirty="0"/>
              <a:t>(b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No</a:t>
            </a:r>
            <a:endPara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sz="2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41908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388"/>
            <a:ext cx="8784976" cy="7560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132) The </a:t>
            </a:r>
            <a:r>
              <a:rPr lang="en-US" sz="2000" dirty="0"/>
              <a:t>validity of NBHM scorecard for admission in a </a:t>
            </a:r>
            <a:r>
              <a:rPr lang="en-US" sz="2000" dirty="0" err="1"/>
              <a:t>instituion</a:t>
            </a:r>
            <a:r>
              <a:rPr lang="en-US" sz="2000" dirty="0"/>
              <a:t> is</a:t>
            </a:r>
            <a:br>
              <a:rPr lang="en-US" sz="2000" dirty="0"/>
            </a:br>
            <a:r>
              <a:rPr lang="en-US" sz="2000" dirty="0"/>
              <a:t>            (a</a:t>
            </a:r>
            <a:r>
              <a:rPr lang="en-US" sz="2000" dirty="0" smtClean="0"/>
              <a:t>) Two </a:t>
            </a:r>
            <a:r>
              <a:rPr lang="en-US" sz="2000" dirty="0"/>
              <a:t>years             </a:t>
            </a:r>
            <a:r>
              <a:rPr lang="en-US" sz="2000" dirty="0" smtClean="0"/>
              <a:t>			  </a:t>
            </a:r>
            <a:r>
              <a:rPr lang="en-US" sz="2000" dirty="0"/>
              <a:t>(b</a:t>
            </a:r>
            <a:r>
              <a:rPr lang="en-US" sz="2000" dirty="0" smtClean="0"/>
              <a:t>) Five </a:t>
            </a:r>
            <a:r>
              <a:rPr lang="en-US" sz="2000" dirty="0"/>
              <a:t>years</a:t>
            </a:r>
          </a:p>
          <a:p>
            <a:pPr>
              <a:buNone/>
            </a:pPr>
            <a:r>
              <a:rPr lang="en-US" sz="2000" dirty="0"/>
              <a:t>               </a:t>
            </a:r>
            <a:r>
              <a:rPr lang="en-US" sz="2000" dirty="0" smtClean="0"/>
              <a:t>   (</a:t>
            </a:r>
            <a:r>
              <a:rPr lang="en-US" sz="2000" dirty="0"/>
              <a:t>c</a:t>
            </a:r>
            <a:r>
              <a:rPr lang="en-US" sz="2000" dirty="0" smtClean="0"/>
              <a:t>) </a:t>
            </a:r>
            <a:r>
              <a:rPr lang="en-US" sz="2000" b="1" i="1" dirty="0" smtClean="0">
                <a:solidFill>
                  <a:srgbClr val="FF0000"/>
                </a:solidFill>
              </a:rPr>
              <a:t>One </a:t>
            </a:r>
            <a:r>
              <a:rPr lang="en-US" sz="2000" b="1" i="1" dirty="0">
                <a:solidFill>
                  <a:srgbClr val="FF0000"/>
                </a:solidFill>
              </a:rPr>
              <a:t>year    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			   </a:t>
            </a:r>
            <a:r>
              <a:rPr lang="en-US" sz="2000" dirty="0" smtClean="0"/>
              <a:t>(d) Lifetime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133) The </a:t>
            </a:r>
            <a:r>
              <a:rPr lang="en-US" sz="2000" dirty="0"/>
              <a:t>application for </a:t>
            </a:r>
            <a:r>
              <a:rPr lang="en-US" sz="2000" dirty="0" err="1"/>
              <a:t>B.Sc</a:t>
            </a:r>
            <a:r>
              <a:rPr lang="en-US" sz="2000" dirty="0"/>
              <a:t>, </a:t>
            </a:r>
            <a:r>
              <a:rPr lang="en-US" sz="2000" dirty="0" err="1"/>
              <a:t>M.Sc,Ph.D</a:t>
            </a:r>
            <a:r>
              <a:rPr lang="en-US" sz="2000" dirty="0"/>
              <a:t> program  in Chennai Mathematical Institute(CMI) starts from generally</a:t>
            </a:r>
          </a:p>
          <a:p>
            <a:pPr>
              <a:buNone/>
            </a:pPr>
            <a:r>
              <a:rPr lang="en-US" sz="2000" dirty="0"/>
              <a:t>           (a</a:t>
            </a:r>
            <a:r>
              <a:rPr lang="en-US" sz="2000" dirty="0" smtClean="0"/>
              <a:t>) August                   			    (</a:t>
            </a:r>
            <a:r>
              <a:rPr lang="en-US" sz="2000" dirty="0"/>
              <a:t>b)</a:t>
            </a: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March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/>
              <a:t>           (c</a:t>
            </a:r>
            <a:r>
              <a:rPr lang="en-US" sz="2000" dirty="0" smtClean="0"/>
              <a:t>) December            				    </a:t>
            </a:r>
            <a:r>
              <a:rPr lang="en-US" sz="2000" dirty="0"/>
              <a:t>(</a:t>
            </a:r>
            <a:r>
              <a:rPr lang="en-US" sz="2000" dirty="0" smtClean="0"/>
              <a:t>d)July</a:t>
            </a:r>
          </a:p>
          <a:p>
            <a:pPr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134)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Aryabhatta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Postdoctoral  Fellowship: ARIES  is  given  for  </a:t>
            </a:r>
          </a:p>
          <a:p>
            <a:pPr marL="0" indent="0">
              <a:buNone/>
            </a:pP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 Math" pitchFamily="18" charset="0"/>
                <a:ea typeface="Cambria Math" pitchFamily="18" charset="0"/>
              </a:rPr>
              <a:t> 	(a)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  <a:hlinkClick r:id="rId3"/>
              </a:rPr>
              <a:t>P.hD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hlinkClick r:id="rId3"/>
              </a:rPr>
              <a:t> degree holder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		(b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)  M.sc degree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hodegreeholder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	(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c) B.sc degree holder           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        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(d)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Madhyamic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degree holder</a:t>
            </a:r>
          </a:p>
          <a:p>
            <a:pPr marL="457200" indent="-457200"/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135)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Aryabhatta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Postdoctoral  Fellowship: ARIES  Is  given  for  </a:t>
            </a:r>
          </a:p>
          <a:p>
            <a:pPr marL="0" indent="0">
              <a:buNone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      a) Only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Mathematics students   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b) Only  Engineer students</a:t>
            </a:r>
          </a:p>
          <a:p>
            <a:pPr marL="0" indent="0">
              <a:buNone/>
            </a:pP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        c)</a:t>
            </a:r>
            <a:r>
              <a:rPr lang="en-US" sz="2000" b="1" dirty="0" smtClean="0">
                <a:latin typeface="Cambria Math" pitchFamily="18" charset="0"/>
                <a:ea typeface="Cambria Math" pitchFamily="18" charset="0"/>
                <a:hlinkClick r:id="rId3"/>
              </a:rPr>
              <a:t>Both</a:t>
            </a: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                                                   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(d) Others</a:t>
            </a:r>
          </a:p>
          <a:p>
            <a:pPr marL="457200" indent="-457200"/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136)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Aryabhatta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Postdoctoral  Fellowship: ARIES  Is  given  for  the age of</a:t>
            </a:r>
          </a:p>
          <a:p>
            <a:pPr marL="0" indent="0">
              <a:buNone/>
            </a:pP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     (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a)</a:t>
            </a:r>
            <a:r>
              <a:rPr lang="en-US" sz="2000" b="1" dirty="0"/>
              <a:t> </a:t>
            </a:r>
            <a:r>
              <a:rPr lang="en-US" sz="2000" b="1" dirty="0">
                <a:hlinkClick r:id="rId3"/>
              </a:rPr>
              <a:t>Not more than 35 years  </a:t>
            </a:r>
            <a:r>
              <a:rPr lang="en-US" sz="2000" b="1" dirty="0"/>
              <a:t>         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(b)</a:t>
            </a:r>
            <a:r>
              <a:rPr lang="en-US" sz="2000" dirty="0"/>
              <a:t> Not more than 42 years 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   (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c)</a:t>
            </a:r>
            <a:r>
              <a:rPr lang="en-US" sz="2000" dirty="0"/>
              <a:t> Not more than 52 years            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(d)</a:t>
            </a:r>
            <a:r>
              <a:rPr lang="en-US" sz="2000" dirty="0"/>
              <a:t> Not more than 52 years 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1653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388"/>
            <a:ext cx="8712968" cy="7560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137)  IST-BRIDGE </a:t>
            </a:r>
            <a:r>
              <a:rPr lang="en-US" sz="2000" dirty="0"/>
              <a:t>International Postdoctoral Program is given for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b="1" dirty="0"/>
              <a:t>a)</a:t>
            </a:r>
            <a:r>
              <a:rPr lang="en-US" sz="2000" b="1" dirty="0" err="1"/>
              <a:t>Ph.D</a:t>
            </a:r>
            <a:r>
              <a:rPr lang="en-US" sz="2000" b="1" dirty="0"/>
              <a:t>  degree or equivalent   </a:t>
            </a:r>
            <a:r>
              <a:rPr lang="en-US" sz="2000" dirty="0"/>
              <a:t>(b) B.sc students only</a:t>
            </a:r>
            <a:endParaRPr lang="en-US" sz="2000" b="1" dirty="0"/>
          </a:p>
          <a:p>
            <a:pPr>
              <a:buNone/>
            </a:pPr>
            <a:r>
              <a:rPr lang="en-US" sz="2000" dirty="0" smtClean="0"/>
              <a:t>	(</a:t>
            </a:r>
            <a:r>
              <a:rPr lang="en-US" sz="2000" dirty="0"/>
              <a:t>c) M.sc students only                 (d) H.sc Students only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138)  IST-BRIDGE </a:t>
            </a:r>
            <a:r>
              <a:rPr lang="en-US" sz="2000" dirty="0"/>
              <a:t>International Postdoctoral Program is given for</a:t>
            </a:r>
          </a:p>
          <a:p>
            <a:pPr marL="0" indent="0">
              <a:buNone/>
            </a:pPr>
            <a:r>
              <a:rPr lang="en-US" sz="2000" dirty="0" smtClean="0"/>
              <a:t>	a)Mathematical </a:t>
            </a:r>
            <a:r>
              <a:rPr lang="en-US" sz="2000" dirty="0"/>
              <a:t>and physical Sciences</a:t>
            </a:r>
          </a:p>
          <a:p>
            <a:pPr marL="0" indent="0">
              <a:buNone/>
            </a:pPr>
            <a:r>
              <a:rPr lang="en-US" sz="2000" dirty="0" smtClean="0"/>
              <a:t>	b) Life </a:t>
            </a:r>
            <a:r>
              <a:rPr lang="en-US" sz="2000" dirty="0"/>
              <a:t>Science   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c) Information and system science</a:t>
            </a:r>
          </a:p>
          <a:p>
            <a:pPr marL="514350" indent="-514350">
              <a:buNone/>
            </a:pPr>
            <a:r>
              <a:rPr lang="en-US" sz="2000" b="1" dirty="0" smtClean="0"/>
              <a:t>		</a:t>
            </a:r>
            <a:r>
              <a:rPr lang="en-US" sz="2000" dirty="0" smtClean="0"/>
              <a:t>(d) </a:t>
            </a:r>
            <a:r>
              <a:rPr lang="en-US" sz="2000" dirty="0" smtClean="0">
                <a:hlinkClick r:id="rId2"/>
              </a:rPr>
              <a:t>All of the above</a:t>
            </a: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b="1" dirty="0" smtClean="0"/>
              <a:t> </a:t>
            </a:r>
            <a:r>
              <a:rPr lang="en-US" sz="2000" dirty="0" smtClean="0"/>
              <a:t>139)  ETH  </a:t>
            </a:r>
            <a:r>
              <a:rPr lang="en-US" sz="2000" dirty="0"/>
              <a:t>Zurich Research Grants: Doctoral Project: is given for </a:t>
            </a:r>
          </a:p>
          <a:p>
            <a:pPr>
              <a:buNone/>
            </a:pPr>
            <a:r>
              <a:rPr lang="en-US" sz="2000" b="1" dirty="0" smtClean="0"/>
              <a:t>	(</a:t>
            </a:r>
            <a:r>
              <a:rPr lang="en-US" sz="2000" b="1" dirty="0"/>
              <a:t>a)   </a:t>
            </a:r>
            <a:r>
              <a:rPr lang="en-US" sz="2000" b="1" dirty="0" err="1">
                <a:hlinkClick r:id="rId3"/>
              </a:rPr>
              <a:t>P.hd</a:t>
            </a:r>
            <a:r>
              <a:rPr lang="en-US" sz="2000" b="1" dirty="0">
                <a:hlinkClick r:id="rId3"/>
              </a:rPr>
              <a:t> students Only  </a:t>
            </a:r>
            <a:r>
              <a:rPr lang="en-US" sz="2000" b="1" dirty="0" smtClean="0">
                <a:hlinkClick r:id="rId3"/>
              </a:rPr>
              <a:t> </a:t>
            </a:r>
            <a:r>
              <a:rPr lang="en-US" sz="2000" b="1" dirty="0" smtClean="0"/>
              <a:t>		</a:t>
            </a:r>
            <a:r>
              <a:rPr lang="en-US" sz="2000" dirty="0" smtClean="0"/>
              <a:t>(</a:t>
            </a:r>
            <a:r>
              <a:rPr lang="en-US" sz="2000" dirty="0"/>
              <a:t>b) M.sc students Only</a:t>
            </a:r>
            <a:endParaRPr lang="en-US" sz="2000" b="1" dirty="0"/>
          </a:p>
          <a:p>
            <a:pPr>
              <a:buNone/>
            </a:pPr>
            <a:r>
              <a:rPr lang="en-US" sz="2000" dirty="0" smtClean="0"/>
              <a:t>	(</a:t>
            </a:r>
            <a:r>
              <a:rPr lang="en-US" sz="2000" dirty="0"/>
              <a:t>c) </a:t>
            </a:r>
            <a:r>
              <a:rPr lang="en-US" sz="2000" dirty="0" smtClean="0"/>
              <a:t>  B.sc </a:t>
            </a:r>
            <a:r>
              <a:rPr lang="en-US" sz="2000" dirty="0"/>
              <a:t>students Only  </a:t>
            </a:r>
            <a:r>
              <a:rPr lang="en-US" sz="2000" dirty="0" smtClean="0"/>
              <a:t>		(</a:t>
            </a:r>
            <a:r>
              <a:rPr lang="en-US" sz="2000" dirty="0"/>
              <a:t>d) </a:t>
            </a:r>
            <a:r>
              <a:rPr lang="en-US" sz="2000" dirty="0" err="1" smtClean="0"/>
              <a:t>Madhyamik</a:t>
            </a:r>
            <a:r>
              <a:rPr lang="en-US" sz="2000" dirty="0" smtClean="0"/>
              <a:t>  Student only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140)  The </a:t>
            </a:r>
            <a:r>
              <a:rPr lang="en-US" sz="2000" dirty="0"/>
              <a:t>website of ETH  Zurich Research Grants: Doctoral Project; is</a:t>
            </a:r>
          </a:p>
          <a:p>
            <a:pPr marL="914400" lvl="1" indent="-514350">
              <a:buFont typeface="Arial" pitchFamily="34" charset="0"/>
              <a:buAutoNum type="alphaLcParenBoth"/>
            </a:pPr>
            <a:r>
              <a:rPr lang="en-US" sz="1800" b="1" dirty="0">
                <a:hlinkClick r:id="rId4"/>
              </a:rPr>
              <a:t>www.ethgrants.ethz.ch </a:t>
            </a:r>
            <a:r>
              <a:rPr lang="en-US" sz="1800" b="1" dirty="0"/>
              <a:t>  </a:t>
            </a:r>
          </a:p>
          <a:p>
            <a:pPr marL="914400" lvl="1" indent="-514350">
              <a:buAutoNum type="alphaLcParenBoth"/>
            </a:pPr>
            <a:r>
              <a:rPr lang="en-US" sz="1800" dirty="0">
                <a:hlinkClick r:id="rId5"/>
              </a:rPr>
              <a:t>www.ethgeantp.ethz.ch</a:t>
            </a:r>
            <a:endParaRPr lang="en-US" sz="1800" dirty="0"/>
          </a:p>
          <a:p>
            <a:pPr marL="914400" lvl="1" indent="-514350">
              <a:buAutoNum type="alphaLcParenBoth"/>
            </a:pPr>
            <a:r>
              <a:rPr lang="en-US" sz="1800" dirty="0">
                <a:hlinkClick r:id="rId6"/>
              </a:rPr>
              <a:t>www.schorship.ethz.ch</a:t>
            </a:r>
            <a:endParaRPr lang="en-US" sz="1800" dirty="0">
              <a:hlinkClick r:id="rId7"/>
            </a:endParaRPr>
          </a:p>
          <a:p>
            <a:pPr marL="514350" indent="-51435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</a:t>
            </a:r>
            <a:r>
              <a:rPr lang="en-US" sz="2000" dirty="0" smtClean="0"/>
              <a:t>(d)    </a:t>
            </a:r>
            <a:r>
              <a:rPr lang="en-US" sz="2000" dirty="0" smtClean="0">
                <a:hlinkClick r:id="rId7"/>
              </a:rPr>
              <a:t>https://www.buddy4study.com/</a:t>
            </a:r>
            <a:endParaRPr lang="en-US" sz="2000" b="1" dirty="0" smtClean="0"/>
          </a:p>
          <a:p>
            <a:pPr marL="514350" indent="-51435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29860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388"/>
            <a:ext cx="8784976" cy="7560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141)  ETH  </a:t>
            </a:r>
            <a:r>
              <a:rPr lang="en-US" sz="2000" dirty="0"/>
              <a:t>Zurich  Research Grants: Doctoral Projects  Duration time is </a:t>
            </a:r>
          </a:p>
          <a:p>
            <a:pPr marL="514350" indent="-514350">
              <a:buNone/>
            </a:pPr>
            <a:r>
              <a:rPr lang="en-US" sz="2000" b="1" dirty="0" smtClean="0"/>
              <a:t>	(</a:t>
            </a:r>
            <a:r>
              <a:rPr lang="en-US" sz="2000" b="1" dirty="0"/>
              <a:t>a) </a:t>
            </a:r>
            <a:r>
              <a:rPr lang="en-US" sz="2000" b="1" dirty="0">
                <a:hlinkClick r:id="rId2"/>
              </a:rPr>
              <a:t>3 years(max) </a:t>
            </a:r>
            <a:r>
              <a:rPr lang="en-US" sz="2000" b="1" dirty="0"/>
              <a:t>           </a:t>
            </a:r>
            <a:r>
              <a:rPr lang="en-US" sz="2000" b="1" dirty="0" smtClean="0"/>
              <a:t>	     </a:t>
            </a:r>
            <a:r>
              <a:rPr lang="en-US" sz="2000" dirty="0"/>
              <a:t>(b)  5 years(max) </a:t>
            </a:r>
          </a:p>
          <a:p>
            <a:pPr marL="514350" indent="-514350">
              <a:buNone/>
            </a:pPr>
            <a:r>
              <a:rPr lang="en-US" sz="2000" dirty="0" smtClean="0"/>
              <a:t>	(</a:t>
            </a:r>
            <a:r>
              <a:rPr lang="en-US" sz="2000" dirty="0"/>
              <a:t>c) 8 years(max)                </a:t>
            </a:r>
            <a:r>
              <a:rPr lang="en-US" sz="2000" dirty="0" smtClean="0"/>
              <a:t>	     </a:t>
            </a:r>
            <a:r>
              <a:rPr lang="en-US" sz="2000" dirty="0"/>
              <a:t>(d)  9 years(max)</a:t>
            </a:r>
          </a:p>
          <a:p>
            <a:pPr marL="514350" indent="-514350">
              <a:buNone/>
            </a:pPr>
            <a:endParaRPr lang="en-US" sz="2000" dirty="0"/>
          </a:p>
          <a:p>
            <a:pPr marL="514350" indent="-514350">
              <a:buNone/>
            </a:pPr>
            <a:r>
              <a:rPr lang="en-US" sz="2000" dirty="0" smtClean="0"/>
              <a:t>142) The </a:t>
            </a:r>
            <a:r>
              <a:rPr lang="en-US" sz="2000" dirty="0"/>
              <a:t>Level of ETH  Zurich  Research Grants: Doctoral Projects   is</a:t>
            </a:r>
          </a:p>
          <a:p>
            <a:pPr marL="0" indent="0">
              <a:buNone/>
            </a:pPr>
            <a:r>
              <a:rPr lang="en-US" sz="2000" dirty="0" smtClean="0"/>
              <a:t>	(a) </a:t>
            </a:r>
            <a:r>
              <a:rPr lang="en-US" sz="2000" dirty="0" err="1" smtClean="0">
                <a:hlinkClick r:id="rId2"/>
              </a:rPr>
              <a:t>P.hD</a:t>
            </a:r>
            <a:r>
              <a:rPr lang="en-US" sz="2000" dirty="0" smtClean="0">
                <a:hlinkClick r:id="rId2"/>
              </a:rPr>
              <a:t> degree only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	(</a:t>
            </a:r>
            <a:r>
              <a:rPr lang="en-US" sz="2000" dirty="0"/>
              <a:t>b</a:t>
            </a:r>
            <a:r>
              <a:rPr lang="en-US" sz="2000" dirty="0" smtClean="0"/>
              <a:t>) Master </a:t>
            </a:r>
            <a:r>
              <a:rPr lang="en-US" sz="2000" dirty="0"/>
              <a:t>degree only</a:t>
            </a:r>
          </a:p>
          <a:p>
            <a:pPr marL="0" indent="0">
              <a:buNone/>
            </a:pPr>
            <a:r>
              <a:rPr lang="en-US" sz="2000" dirty="0" smtClean="0"/>
              <a:t>	(c) </a:t>
            </a:r>
            <a:r>
              <a:rPr lang="en-US" sz="2000" dirty="0"/>
              <a:t>Graduations  students only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	(d) H.sc </a:t>
            </a:r>
            <a:r>
              <a:rPr lang="en-US" sz="2000" dirty="0"/>
              <a:t>students </a:t>
            </a:r>
            <a:r>
              <a:rPr lang="en-US" sz="2000" dirty="0" smtClean="0"/>
              <a:t>only</a:t>
            </a:r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143)  The </a:t>
            </a:r>
            <a:r>
              <a:rPr lang="en-US" sz="2000" dirty="0"/>
              <a:t>deadline of ETH  Zurich  Research Grants: Doctoral Projects is</a:t>
            </a:r>
          </a:p>
          <a:p>
            <a:pPr marL="0" indent="0">
              <a:buNone/>
            </a:pPr>
            <a:r>
              <a:rPr lang="en-US" sz="2000" dirty="0" smtClean="0"/>
              <a:t>	(a)  </a:t>
            </a:r>
            <a:r>
              <a:rPr lang="en-US" sz="2000" dirty="0" smtClean="0">
                <a:hlinkClick r:id="rId2"/>
              </a:rPr>
              <a:t>March &amp; September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(b)January </a:t>
            </a:r>
            <a:r>
              <a:rPr lang="en-US" sz="2000" dirty="0"/>
              <a:t>and February</a:t>
            </a:r>
          </a:p>
          <a:p>
            <a:pPr marL="0" indent="0">
              <a:buNone/>
            </a:pPr>
            <a:r>
              <a:rPr lang="en-US" sz="2000" dirty="0" smtClean="0"/>
              <a:t>	(c) </a:t>
            </a:r>
            <a:r>
              <a:rPr lang="en-US" sz="2000" dirty="0"/>
              <a:t>March and April</a:t>
            </a:r>
          </a:p>
          <a:p>
            <a:pPr marL="0" indent="0">
              <a:buNone/>
            </a:pPr>
            <a:r>
              <a:rPr lang="en-US" sz="2000" dirty="0" smtClean="0"/>
              <a:t>	(d) </a:t>
            </a:r>
            <a:r>
              <a:rPr lang="en-US" sz="2000" dirty="0"/>
              <a:t>December and January</a:t>
            </a:r>
          </a:p>
          <a:p>
            <a:pPr marL="514350" indent="-514350">
              <a:buNone/>
            </a:pPr>
            <a:endParaRPr lang="en-US" sz="2000" dirty="0"/>
          </a:p>
          <a:p>
            <a:pPr marL="514350" indent="-514350">
              <a:buNone/>
            </a:pPr>
            <a:r>
              <a:rPr lang="en-US" sz="2000" dirty="0" smtClean="0"/>
              <a:t>144)  Postdoctoral </a:t>
            </a:r>
            <a:r>
              <a:rPr lang="en-US" sz="2000" dirty="0"/>
              <a:t>Fellowship Program IIT-K is given by </a:t>
            </a:r>
          </a:p>
          <a:p>
            <a:pPr marL="0" indent="0">
              <a:buNone/>
            </a:pPr>
            <a:r>
              <a:rPr lang="en-US" sz="2000" dirty="0" smtClean="0"/>
              <a:t>	(a)  </a:t>
            </a:r>
            <a:r>
              <a:rPr lang="en-US" sz="2000" dirty="0" smtClean="0">
                <a:hlinkClick r:id="rId3"/>
              </a:rPr>
              <a:t>Indian Institute Of Technology Kanpur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(b) Indian </a:t>
            </a:r>
            <a:r>
              <a:rPr lang="en-US" sz="2000" dirty="0"/>
              <a:t>Institute of Technology Madras</a:t>
            </a:r>
          </a:p>
          <a:p>
            <a:pPr marL="0" indent="0">
              <a:buNone/>
            </a:pPr>
            <a:r>
              <a:rPr lang="en-US" sz="2000" dirty="0" smtClean="0"/>
              <a:t>	(c) Indian </a:t>
            </a:r>
            <a:r>
              <a:rPr lang="en-US" sz="2000" dirty="0"/>
              <a:t>Institute of Technology Delhi</a:t>
            </a:r>
          </a:p>
          <a:p>
            <a:pPr marL="0" indent="0">
              <a:buNone/>
            </a:pPr>
            <a:r>
              <a:rPr lang="en-US" sz="2000" dirty="0" smtClean="0"/>
              <a:t>	(d) Indian </a:t>
            </a:r>
            <a:r>
              <a:rPr lang="en-US" sz="2000" dirty="0"/>
              <a:t>Institute of Technology Bombay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25245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6396"/>
            <a:ext cx="8784976" cy="7488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145)  Fellowship </a:t>
            </a:r>
            <a:r>
              <a:rPr lang="en-US" sz="2000" dirty="0"/>
              <a:t>level of Postdoctoral Fellowship Program IIT-K is </a:t>
            </a:r>
          </a:p>
          <a:p>
            <a:pPr marL="0" indent="0">
              <a:buNone/>
            </a:pPr>
            <a:r>
              <a:rPr lang="en-US" sz="2000" dirty="0" smtClean="0"/>
              <a:t>	(a) </a:t>
            </a:r>
            <a:r>
              <a:rPr lang="en-US" sz="2000" dirty="0" smtClean="0">
                <a:hlinkClick r:id="rId2"/>
              </a:rPr>
              <a:t>Postdoctoral</a:t>
            </a:r>
            <a:r>
              <a:rPr lang="en-US" sz="2000" dirty="0" smtClean="0"/>
              <a:t>			(b) Doctoral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(c) M.sc 				(d) B.sc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146)  Which </a:t>
            </a:r>
            <a:r>
              <a:rPr lang="en-US" sz="2000" dirty="0"/>
              <a:t>Country Provides Postdoctoral Fellowship Program IIT-K?</a:t>
            </a:r>
          </a:p>
          <a:p>
            <a:pPr marL="0" indent="0">
              <a:buNone/>
            </a:pPr>
            <a:r>
              <a:rPr lang="en-US" sz="2000" b="1" dirty="0" smtClean="0"/>
              <a:t>	 </a:t>
            </a:r>
            <a:r>
              <a:rPr lang="en-US" sz="2000" dirty="0" smtClean="0"/>
              <a:t>(a)  </a:t>
            </a:r>
            <a:r>
              <a:rPr lang="en-US" sz="2000" dirty="0" smtClean="0">
                <a:hlinkClick r:id="rId2"/>
              </a:rPr>
              <a:t>India</a:t>
            </a:r>
            <a:r>
              <a:rPr lang="en-US" sz="2000" b="1" dirty="0" smtClean="0"/>
              <a:t>				 </a:t>
            </a:r>
            <a:r>
              <a:rPr lang="en-US" sz="2000" dirty="0" smtClean="0"/>
              <a:t>(</a:t>
            </a:r>
            <a:r>
              <a:rPr lang="en-US" sz="2000" dirty="0"/>
              <a:t>b) Japan 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</a:t>
            </a:r>
            <a:r>
              <a:rPr lang="en-US" sz="2000" dirty="0"/>
              <a:t>(c) China   </a:t>
            </a:r>
            <a:r>
              <a:rPr lang="en-US" sz="2000" dirty="0" smtClean="0"/>
              <a:t>				 (</a:t>
            </a:r>
            <a:r>
              <a:rPr lang="en-US" sz="2000" dirty="0"/>
              <a:t>d) </a:t>
            </a:r>
            <a:r>
              <a:rPr lang="en-US" sz="2000" dirty="0" smtClean="0"/>
              <a:t>USA</a:t>
            </a:r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147)  Subject </a:t>
            </a:r>
            <a:r>
              <a:rPr lang="en-US" sz="2000" dirty="0"/>
              <a:t>Area of Postdoctoral Fellowship Program IIT-K is</a:t>
            </a:r>
          </a:p>
          <a:p>
            <a:pPr marL="0" indent="0">
              <a:buNone/>
            </a:pPr>
            <a:r>
              <a:rPr lang="en-US" sz="2000" b="1" dirty="0" smtClean="0"/>
              <a:t>	</a:t>
            </a:r>
            <a:r>
              <a:rPr lang="en-US" sz="2000" dirty="0" smtClean="0"/>
              <a:t>(a) </a:t>
            </a:r>
            <a:r>
              <a:rPr lang="en-US" sz="2000" dirty="0" smtClean="0">
                <a:hlinkClick r:id="rId2"/>
              </a:rPr>
              <a:t>Science &amp; Engineering</a:t>
            </a:r>
            <a:r>
              <a:rPr lang="en-US" sz="2000" b="1" dirty="0" smtClean="0"/>
              <a:t>			</a:t>
            </a:r>
            <a:r>
              <a:rPr lang="en-US" sz="2000" dirty="0" smtClean="0"/>
              <a:t>(b) </a:t>
            </a:r>
            <a:r>
              <a:rPr lang="en-US" sz="2000" dirty="0"/>
              <a:t>History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(c) Geography				(d) Others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514350" indent="-514350">
              <a:buNone/>
            </a:pPr>
            <a:r>
              <a:rPr lang="en-US" sz="2000" dirty="0" smtClean="0"/>
              <a:t>148)  </a:t>
            </a:r>
            <a:r>
              <a:rPr lang="en-US" sz="2000" dirty="0" err="1" smtClean="0"/>
              <a:t>Elligibility</a:t>
            </a:r>
            <a:r>
              <a:rPr lang="en-US" sz="2000" dirty="0" smtClean="0"/>
              <a:t> </a:t>
            </a:r>
            <a:r>
              <a:rPr lang="en-US" sz="2000" dirty="0"/>
              <a:t>of  Postdoctoral Fellowship Program </a:t>
            </a:r>
            <a:r>
              <a:rPr lang="en-US" sz="2000" dirty="0" smtClean="0"/>
              <a:t>IIT-K is</a:t>
            </a:r>
            <a:endParaRPr lang="en-US" sz="2000" dirty="0"/>
          </a:p>
          <a:p>
            <a:pPr marL="514350" indent="-514350">
              <a:buNone/>
            </a:pPr>
            <a:r>
              <a:rPr lang="en-US" sz="2000" dirty="0" smtClean="0"/>
              <a:t>	(</a:t>
            </a:r>
            <a:r>
              <a:rPr lang="en-US" sz="2000" dirty="0"/>
              <a:t>a)</a:t>
            </a:r>
            <a:r>
              <a:rPr lang="en-US" sz="2000" b="1" dirty="0" err="1">
                <a:hlinkClick r:id="rId2"/>
              </a:rPr>
              <a:t>Ph.D</a:t>
            </a:r>
            <a:r>
              <a:rPr lang="en-US" sz="2000" b="1" dirty="0">
                <a:hlinkClick r:id="rId2"/>
              </a:rPr>
              <a:t> degree with experience</a:t>
            </a:r>
            <a:endParaRPr lang="en-US" sz="2000" b="1" dirty="0"/>
          </a:p>
          <a:p>
            <a:pPr marL="514350" indent="-514350">
              <a:buNone/>
            </a:pPr>
            <a:r>
              <a:rPr lang="en-US" sz="2000" dirty="0" smtClean="0"/>
              <a:t>	(</a:t>
            </a:r>
            <a:r>
              <a:rPr lang="en-US" sz="2000" dirty="0"/>
              <a:t>b) M.sc degree with </a:t>
            </a:r>
            <a:r>
              <a:rPr lang="en-US" sz="2000" dirty="0" smtClean="0"/>
              <a:t>experience</a:t>
            </a:r>
          </a:p>
          <a:p>
            <a:pPr>
              <a:buNone/>
            </a:pPr>
            <a:r>
              <a:rPr lang="en-US" sz="2000" i="1" dirty="0" smtClean="0"/>
              <a:t>	   </a:t>
            </a:r>
            <a:r>
              <a:rPr lang="en-US" sz="2000" dirty="0" smtClean="0"/>
              <a:t>(c) </a:t>
            </a:r>
            <a:r>
              <a:rPr lang="en-US" sz="2000" i="1" dirty="0" smtClean="0"/>
              <a:t>B.sc</a:t>
            </a:r>
            <a:r>
              <a:rPr lang="en-US" sz="2000" dirty="0" smtClean="0"/>
              <a:t> </a:t>
            </a:r>
            <a:r>
              <a:rPr lang="en-US" sz="2000" dirty="0"/>
              <a:t>degree with experience</a:t>
            </a:r>
          </a:p>
          <a:p>
            <a:pPr>
              <a:buNone/>
            </a:pPr>
            <a:r>
              <a:rPr lang="en-US" sz="2000" dirty="0" smtClean="0"/>
              <a:t>	   (</a:t>
            </a:r>
            <a:r>
              <a:rPr lang="en-US" sz="2000" dirty="0"/>
              <a:t>d) </a:t>
            </a:r>
            <a:r>
              <a:rPr lang="en-US" sz="2000" dirty="0" err="1" smtClean="0"/>
              <a:t>Madhyamik</a:t>
            </a:r>
            <a:r>
              <a:rPr lang="en-US" sz="2000" dirty="0" smtClean="0"/>
              <a:t>  degree </a:t>
            </a:r>
            <a:r>
              <a:rPr lang="en-US" sz="2000" dirty="0"/>
              <a:t>with </a:t>
            </a:r>
            <a:r>
              <a:rPr lang="en-US" sz="2000" dirty="0" smtClean="0"/>
              <a:t>experience</a:t>
            </a:r>
          </a:p>
          <a:p>
            <a:pPr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149)  Deadline </a:t>
            </a:r>
            <a:r>
              <a:rPr lang="en-US" sz="2000" dirty="0"/>
              <a:t>of  Postdoctoral Fellowship Program </a:t>
            </a:r>
            <a:r>
              <a:rPr lang="en-US" sz="2000" dirty="0" smtClean="0"/>
              <a:t>IIT-K is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(a) March-April				(b) </a:t>
            </a:r>
            <a:r>
              <a:rPr lang="en-US" sz="2000" b="1" dirty="0">
                <a:hlinkClick r:id="rId2"/>
              </a:rPr>
              <a:t>Rolling  Advertisement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	(c) January-February			(d) </a:t>
            </a:r>
            <a:r>
              <a:rPr lang="en-US" sz="2000" dirty="0"/>
              <a:t>November-December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2744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4388"/>
            <a:ext cx="8784976" cy="7560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150)  100 </a:t>
            </a:r>
            <a:r>
              <a:rPr lang="en-US" sz="2000" dirty="0"/>
              <a:t>prime Minister’s doctoral Research Fellowships is given by </a:t>
            </a:r>
          </a:p>
          <a:p>
            <a:pPr marL="514350" indent="-514350">
              <a:buNone/>
            </a:pPr>
            <a:r>
              <a:rPr lang="en-US" sz="2000" dirty="0" smtClean="0"/>
              <a:t>	(a) </a:t>
            </a:r>
            <a:r>
              <a:rPr lang="en-US" sz="2000" dirty="0"/>
              <a:t>Government of </a:t>
            </a:r>
            <a:r>
              <a:rPr lang="en-US" sz="2000" dirty="0" smtClean="0"/>
              <a:t>japan		(b) </a:t>
            </a:r>
            <a:r>
              <a:rPr lang="en-US" sz="2000" b="1" dirty="0">
                <a:hlinkClick r:id="rId2"/>
              </a:rPr>
              <a:t>Government of </a:t>
            </a:r>
            <a:r>
              <a:rPr lang="en-US" sz="2000" b="1" dirty="0" err="1">
                <a:hlinkClick r:id="rId2"/>
              </a:rPr>
              <a:t>india</a:t>
            </a:r>
            <a:r>
              <a:rPr lang="en-US" sz="2000" b="1" dirty="0">
                <a:hlinkClick r:id="rId2"/>
              </a:rPr>
              <a:t> </a:t>
            </a:r>
            <a:endParaRPr lang="en-US" sz="2000" dirty="0"/>
          </a:p>
          <a:p>
            <a:pPr marL="514350" indent="-514350">
              <a:buNone/>
            </a:pPr>
            <a:r>
              <a:rPr lang="en-US" sz="2000" dirty="0" smtClean="0"/>
              <a:t>	(c)Government </a:t>
            </a:r>
            <a:r>
              <a:rPr lang="en-US" sz="2000" dirty="0"/>
              <a:t>of </a:t>
            </a:r>
            <a:r>
              <a:rPr lang="en-US" sz="2000" dirty="0" err="1"/>
              <a:t>usa</a:t>
            </a:r>
            <a:r>
              <a:rPr lang="en-US" sz="2000" dirty="0"/>
              <a:t>    </a:t>
            </a:r>
            <a:r>
              <a:rPr lang="en-US" sz="2000" dirty="0" smtClean="0"/>
              <a:t>	                </a:t>
            </a:r>
            <a:r>
              <a:rPr lang="en-US" sz="2000" dirty="0"/>
              <a:t>(d)Government of </a:t>
            </a:r>
            <a:r>
              <a:rPr lang="en-US" sz="2000" dirty="0" smtClean="0"/>
              <a:t>china</a:t>
            </a:r>
          </a:p>
          <a:p>
            <a:pPr marL="514350" indent="-514350">
              <a:buNone/>
            </a:pPr>
            <a:endParaRPr lang="en-US" sz="2000" dirty="0"/>
          </a:p>
          <a:p>
            <a:pPr marL="514350" indent="-514350">
              <a:buNone/>
            </a:pPr>
            <a:r>
              <a:rPr lang="en-US" sz="2000" dirty="0"/>
              <a:t> </a:t>
            </a:r>
          </a:p>
          <a:p>
            <a:pPr marL="514350" indent="-514350">
              <a:buNone/>
            </a:pPr>
            <a:r>
              <a:rPr lang="en-US" sz="2000" dirty="0" smtClean="0"/>
              <a:t>151) 100 </a:t>
            </a:r>
            <a:r>
              <a:rPr lang="en-US" sz="2000" dirty="0"/>
              <a:t>prime Minister’s doctoral Research Fellowships is given to the student  of </a:t>
            </a:r>
          </a:p>
          <a:p>
            <a:pPr marL="514350" indent="-514350">
              <a:buNone/>
            </a:pPr>
            <a:r>
              <a:rPr lang="en-US" sz="2000" dirty="0" smtClean="0"/>
              <a:t>	(a) </a:t>
            </a:r>
            <a:r>
              <a:rPr lang="en-US" sz="2000" dirty="0"/>
              <a:t>Post Doctoral  </a:t>
            </a:r>
            <a:r>
              <a:rPr lang="en-US" sz="2000" dirty="0" smtClean="0"/>
              <a:t>			(b) </a:t>
            </a:r>
            <a:r>
              <a:rPr lang="en-US" sz="2000" b="1" dirty="0">
                <a:hlinkClick r:id="rId2"/>
              </a:rPr>
              <a:t>Doctoral</a:t>
            </a:r>
            <a:r>
              <a:rPr lang="en-US" sz="2000" dirty="0">
                <a:hlinkClick r:id="rId2"/>
              </a:rPr>
              <a:t> 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	(</a:t>
            </a:r>
            <a:r>
              <a:rPr lang="en-US" sz="2000" dirty="0"/>
              <a:t>c) </a:t>
            </a:r>
            <a:r>
              <a:rPr lang="en-US" sz="2000" dirty="0" smtClean="0"/>
              <a:t>Graduate				</a:t>
            </a:r>
            <a:r>
              <a:rPr lang="en-US" sz="2000" dirty="0"/>
              <a:t>(d)Post </a:t>
            </a:r>
            <a:r>
              <a:rPr lang="en-US" sz="2000" dirty="0" smtClean="0"/>
              <a:t>Graduate</a:t>
            </a:r>
          </a:p>
          <a:p>
            <a:pPr marL="514350" indent="-514350">
              <a:buNone/>
            </a:pPr>
            <a:endParaRPr lang="en-US" sz="2000" dirty="0"/>
          </a:p>
          <a:p>
            <a:pPr marL="514350" indent="-51435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19760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684212"/>
            <a:ext cx="8534400" cy="6758467"/>
          </a:xfrm>
        </p:spPr>
      </p:pic>
    </p:spTree>
    <p:extLst>
      <p:ext uri="{BB962C8B-B14F-4D97-AF65-F5344CB8AC3E}">
        <p14:creationId xmlns:p14="http://schemas.microsoft.com/office/powerpoint/2010/main" xmlns="" val="1100756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7012"/>
            <a:ext cx="8763000" cy="731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0000"/>
                </a:solidFill>
              </a:rPr>
              <a:t>Science and Engineering Research </a:t>
            </a:r>
            <a:r>
              <a:rPr lang="en-US" sz="3500" b="1" dirty="0" smtClean="0">
                <a:solidFill>
                  <a:srgbClr val="FF0000"/>
                </a:solidFill>
              </a:rPr>
              <a:t>Board ( SERB )</a:t>
            </a:r>
          </a:p>
          <a:p>
            <a:pPr marL="0" indent="0">
              <a:buNone/>
            </a:pPr>
            <a:r>
              <a:rPr lang="en-US" sz="2000" dirty="0" smtClean="0"/>
              <a:t>           Providing  support </a:t>
            </a:r>
            <a:r>
              <a:rPr lang="en-US" sz="2000" dirty="0"/>
              <a:t>to carry out research in emerging and frontier areas </a:t>
            </a:r>
            <a:r>
              <a:rPr lang="en-US" sz="2000" dirty="0" smtClean="0"/>
              <a:t>of </a:t>
            </a:r>
            <a:r>
              <a:rPr lang="en-US" sz="2000" dirty="0"/>
              <a:t>science and engineering</a:t>
            </a:r>
            <a:r>
              <a:rPr lang="en-US" sz="2000" dirty="0" smtClean="0"/>
              <a:t>. Also </a:t>
            </a:r>
            <a:r>
              <a:rPr lang="en-US" sz="2000" dirty="0"/>
              <a:t>provide financial assistance to persons engaged in such </a:t>
            </a:r>
            <a:r>
              <a:rPr lang="en-US" sz="2000" b="1" dirty="0"/>
              <a:t>research</a:t>
            </a:r>
            <a:r>
              <a:rPr lang="en-US" sz="2000" dirty="0"/>
              <a:t>, </a:t>
            </a:r>
            <a:r>
              <a:rPr lang="en-US" sz="2000" b="1" dirty="0"/>
              <a:t>academic institutions</a:t>
            </a:r>
            <a:r>
              <a:rPr lang="en-US" sz="2000" dirty="0"/>
              <a:t>, </a:t>
            </a:r>
            <a:r>
              <a:rPr lang="en-US" sz="2000" b="1" dirty="0"/>
              <a:t>research and development laboratories</a:t>
            </a:r>
            <a:r>
              <a:rPr lang="en-US" sz="2000" dirty="0"/>
              <a:t>, </a:t>
            </a:r>
            <a:r>
              <a:rPr lang="en-US" sz="2000" b="1" dirty="0"/>
              <a:t>industrial concerns </a:t>
            </a:r>
            <a:r>
              <a:rPr lang="en-US" sz="2000" dirty="0"/>
              <a:t>and </a:t>
            </a:r>
            <a:r>
              <a:rPr lang="en-US" sz="2000" b="1" dirty="0"/>
              <a:t>other </a:t>
            </a:r>
            <a:r>
              <a:rPr lang="en-US" sz="2000" b="1" dirty="0" smtClean="0"/>
              <a:t>agencies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152)  Is SERB a </a:t>
            </a:r>
            <a:r>
              <a:rPr lang="en-IN" sz="2000" dirty="0"/>
              <a:t>Statutory </a:t>
            </a:r>
            <a:r>
              <a:rPr lang="en-IN" sz="2000" dirty="0" smtClean="0"/>
              <a:t>Body 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Yes</a:t>
            </a:r>
            <a:r>
              <a:rPr lang="en-IN" sz="2000" dirty="0" smtClean="0"/>
              <a:t> 					b) No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153) SERB focuses in the area of promoting  </a:t>
            </a:r>
            <a:r>
              <a:rPr lang="en-US" sz="2000" dirty="0"/>
              <a:t>basic research in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Science </a:t>
            </a:r>
            <a:r>
              <a:rPr lang="en-US" sz="2000" b="1" dirty="0"/>
              <a:t>and </a:t>
            </a:r>
            <a:r>
              <a:rPr lang="en-US" sz="2000" b="1" dirty="0" smtClean="0"/>
              <a:t>Engineering</a:t>
            </a:r>
            <a:r>
              <a:rPr lang="en-US" sz="2000" dirty="0" smtClean="0"/>
              <a:t>		b) Arts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Economics 				d) none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154) SERB launched a scheme </a:t>
            </a:r>
            <a:r>
              <a:rPr lang="en-US" sz="2000" dirty="0" err="1" smtClean="0"/>
              <a:t>spacially</a:t>
            </a:r>
            <a:r>
              <a:rPr lang="en-US" sz="2000" dirty="0" smtClean="0"/>
              <a:t> promoting opportunities for </a:t>
            </a:r>
            <a:r>
              <a:rPr lang="en-US" sz="2000" dirty="0" err="1" smtClean="0"/>
              <a:t>womens</a:t>
            </a:r>
            <a:r>
              <a:rPr lang="en-US" sz="2000" dirty="0" smtClean="0"/>
              <a:t> called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SERB-POWER</a:t>
            </a:r>
            <a:r>
              <a:rPr lang="en-US" sz="2000" dirty="0" smtClean="0"/>
              <a:t>				b) SERB-N-</a:t>
            </a:r>
            <a:r>
              <a:rPr lang="en-US" sz="2000" dirty="0" err="1" smtClean="0"/>
              <a:t>Pdf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</a:t>
            </a:r>
            <a:r>
              <a:rPr lang="en-IN" sz="2000" b="1" dirty="0"/>
              <a:t>SERB Women Excellence </a:t>
            </a:r>
            <a:r>
              <a:rPr lang="en-IN" sz="2000" b="1" dirty="0" smtClean="0"/>
              <a:t>Award</a:t>
            </a:r>
            <a:r>
              <a:rPr lang="en-IN" sz="2000" dirty="0" smtClean="0"/>
              <a:t>		d) MATRICS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b="1" dirty="0" smtClean="0"/>
              <a:t>Note:-  </a:t>
            </a:r>
            <a:r>
              <a:rPr lang="en-IN" sz="2000" b="1" dirty="0" smtClean="0">
                <a:solidFill>
                  <a:srgbClr val="00B050"/>
                </a:solidFill>
              </a:rPr>
              <a:t>1) "SERB </a:t>
            </a:r>
            <a:r>
              <a:rPr lang="en-IN" sz="2000" b="1" dirty="0">
                <a:solidFill>
                  <a:srgbClr val="00B050"/>
                </a:solidFill>
              </a:rPr>
              <a:t>Women Excellence </a:t>
            </a:r>
            <a:r>
              <a:rPr lang="en-IN" sz="2000" b="1" dirty="0" smtClean="0">
                <a:solidFill>
                  <a:srgbClr val="00B050"/>
                </a:solidFill>
              </a:rPr>
              <a:t>Award“ ( eligibility )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    a)  age: below 40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    b) only for women </a:t>
            </a:r>
          </a:p>
          <a:p>
            <a:pPr marL="0" indent="0">
              <a:buNone/>
            </a:pPr>
            <a:r>
              <a:rPr lang="en-IN" sz="2000" dirty="0"/>
              <a:t>	 </a:t>
            </a:r>
            <a:r>
              <a:rPr lang="en-IN" sz="2000" dirty="0" smtClean="0"/>
              <a:t>  c) </a:t>
            </a:r>
            <a:r>
              <a:rPr lang="en-US" sz="2000" dirty="0"/>
              <a:t>Applicant must be having recognition from any one or more of the following national academies such as Young Scientist Medal, Young Associate </a:t>
            </a:r>
            <a:r>
              <a:rPr lang="en-US" sz="2000" dirty="0" smtClean="0"/>
              <a:t>etc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809735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3212"/>
            <a:ext cx="8839200" cy="7315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b="1" dirty="0" smtClean="0"/>
              <a:t>d) Candidates </a:t>
            </a:r>
            <a:r>
              <a:rPr lang="en-US" sz="2000" b="1" dirty="0"/>
              <a:t>have excelled in science and got recognition from any of the National Science Academies (given below) in </a:t>
            </a:r>
            <a:r>
              <a:rPr lang="en-US" sz="2000" b="1" dirty="0" smtClean="0"/>
              <a:t>India.</a:t>
            </a:r>
          </a:p>
          <a:p>
            <a:pPr marL="0" indent="0">
              <a:buNone/>
            </a:pPr>
            <a:r>
              <a:rPr lang="en-US" sz="2000" dirty="0" smtClean="0"/>
              <a:t>		1) Indian </a:t>
            </a:r>
            <a:r>
              <a:rPr lang="en-US" sz="2000" dirty="0"/>
              <a:t>National Science Academy, New Delhi</a:t>
            </a:r>
          </a:p>
          <a:p>
            <a:pPr marL="0" indent="0">
              <a:buNone/>
            </a:pPr>
            <a:r>
              <a:rPr lang="en-US" sz="2000" dirty="0" smtClean="0"/>
              <a:t>		2) Indian </a:t>
            </a:r>
            <a:r>
              <a:rPr lang="en-US" sz="2000" dirty="0"/>
              <a:t>Academy of Science, Bangalore</a:t>
            </a:r>
          </a:p>
          <a:p>
            <a:pPr marL="0" indent="0">
              <a:buNone/>
            </a:pPr>
            <a:r>
              <a:rPr lang="en-US" sz="2000" dirty="0" smtClean="0"/>
              <a:t>		3) National </a:t>
            </a:r>
            <a:r>
              <a:rPr lang="en-US" sz="2000" dirty="0"/>
              <a:t>Academy of Science, Allahabad</a:t>
            </a:r>
          </a:p>
          <a:p>
            <a:pPr marL="0" indent="0">
              <a:buNone/>
            </a:pPr>
            <a:r>
              <a:rPr lang="en-US" sz="2000" dirty="0" smtClean="0"/>
              <a:t>		4) Indian </a:t>
            </a:r>
            <a:r>
              <a:rPr lang="en-US" sz="2000" dirty="0"/>
              <a:t>National Academy of Engineering, New Delhi</a:t>
            </a:r>
          </a:p>
          <a:p>
            <a:pPr marL="0" indent="0">
              <a:buNone/>
            </a:pPr>
            <a:r>
              <a:rPr lang="en-US" sz="2000" dirty="0" smtClean="0"/>
              <a:t>		5) National </a:t>
            </a:r>
            <a:r>
              <a:rPr lang="en-US" sz="2000" dirty="0"/>
              <a:t>Academy of Medical Sciences, New Delhi</a:t>
            </a:r>
          </a:p>
          <a:p>
            <a:pPr marL="0" indent="0">
              <a:buNone/>
            </a:pPr>
            <a:r>
              <a:rPr lang="en-US" sz="2000" dirty="0" smtClean="0"/>
              <a:t>		6) National </a:t>
            </a:r>
            <a:r>
              <a:rPr lang="en-US" sz="2000" dirty="0"/>
              <a:t>Academy of Agricultural Sciences, New </a:t>
            </a:r>
            <a:r>
              <a:rPr lang="en-US" sz="2000" dirty="0" smtClean="0"/>
              <a:t>Delhi</a:t>
            </a:r>
          </a:p>
          <a:p>
            <a:pPr marL="0" indent="0">
              <a:buNone/>
            </a:pPr>
            <a:r>
              <a:rPr lang="en-US" sz="2000" b="1" dirty="0" smtClean="0"/>
              <a:t>e) </a:t>
            </a:r>
            <a:r>
              <a:rPr lang="en-US" sz="1800" b="1" dirty="0"/>
              <a:t>Research grant of </a:t>
            </a:r>
            <a:r>
              <a:rPr lang="en-US" sz="1800" b="1" dirty="0" err="1">
                <a:solidFill>
                  <a:srgbClr val="FF0000"/>
                </a:solidFill>
              </a:rPr>
              <a:t>Rs</a:t>
            </a:r>
            <a:r>
              <a:rPr lang="en-US" sz="1800" b="1" dirty="0">
                <a:solidFill>
                  <a:srgbClr val="FF0000"/>
                </a:solidFill>
              </a:rPr>
              <a:t>. 5 lakhs</a:t>
            </a:r>
            <a:r>
              <a:rPr lang="en-US" sz="1800" b="1" dirty="0"/>
              <a:t> per annum and </a:t>
            </a:r>
            <a:r>
              <a:rPr lang="en-US" sz="1800" b="1" dirty="0" err="1" smtClean="0">
                <a:solidFill>
                  <a:srgbClr val="FF0000"/>
                </a:solidFill>
              </a:rPr>
              <a:t>Rs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r>
              <a:rPr lang="en-US" sz="1800" b="1" dirty="0">
                <a:solidFill>
                  <a:srgbClr val="FF0000"/>
                </a:solidFill>
              </a:rPr>
              <a:t>1 lakh</a:t>
            </a:r>
            <a:r>
              <a:rPr lang="en-US" sz="1800" b="1" dirty="0"/>
              <a:t> per annum as overhead charges for a period of </a:t>
            </a:r>
            <a:r>
              <a:rPr lang="en-US" sz="1800" b="1" dirty="0">
                <a:solidFill>
                  <a:srgbClr val="FF0000"/>
                </a:solidFill>
              </a:rPr>
              <a:t>three </a:t>
            </a:r>
            <a:r>
              <a:rPr lang="en-US" sz="1800" b="1" dirty="0" smtClean="0">
                <a:solidFill>
                  <a:srgbClr val="FF0000"/>
                </a:solidFill>
              </a:rPr>
              <a:t>years</a:t>
            </a:r>
            <a:r>
              <a:rPr lang="en-US" sz="1800" b="1" dirty="0" smtClean="0"/>
              <a:t>.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2) “SERB-POWER” ( eligibility 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Two types of grant </a:t>
            </a: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smtClean="0"/>
              <a:t>Level </a:t>
            </a:r>
            <a:r>
              <a:rPr lang="en-US" sz="2000" b="1" dirty="0"/>
              <a:t>I</a:t>
            </a:r>
            <a:r>
              <a:rPr lang="en-US" sz="2000" dirty="0"/>
              <a:t>: The scale of funding up to </a:t>
            </a:r>
            <a:r>
              <a:rPr lang="en-US" sz="2000" b="1" dirty="0"/>
              <a:t>60 Lakhs for three years</a:t>
            </a:r>
            <a:r>
              <a:rPr lang="en-US" sz="2000" dirty="0" smtClean="0"/>
              <a:t>. (for </a:t>
            </a:r>
            <a:r>
              <a:rPr lang="en-US" sz="2000" dirty="0"/>
              <a:t>Applicants from IITs, IISERs, IISC, NITs, Central Universities, and national Labs of Central government Institutions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smtClean="0"/>
              <a:t>Level </a:t>
            </a:r>
            <a:r>
              <a:rPr lang="en-US" sz="2000" b="1" dirty="0"/>
              <a:t>II</a:t>
            </a:r>
            <a:r>
              <a:rPr lang="en-US" sz="2000" dirty="0"/>
              <a:t>: The scale of funding up to </a:t>
            </a:r>
            <a:r>
              <a:rPr lang="en-US" sz="2000" b="1" dirty="0"/>
              <a:t>30 Lakhs for three years</a:t>
            </a:r>
            <a:r>
              <a:rPr lang="en-US" sz="2000" dirty="0" smtClean="0"/>
              <a:t>. (for </a:t>
            </a:r>
            <a:r>
              <a:rPr lang="en-US" sz="1800" dirty="0"/>
              <a:t>applicants from state Universities/ Colleges and Private Academic Institutions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IN" sz="2000" dirty="0" smtClean="0"/>
              <a:t>155) The mode of application in the SERB portal is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online</a:t>
            </a:r>
            <a:r>
              <a:rPr lang="en-IN" sz="2000" dirty="0" smtClean="0"/>
              <a:t> 				b) Offline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Both 					d) any one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156) </a:t>
            </a:r>
            <a:r>
              <a:rPr lang="en-US" sz="2000" dirty="0"/>
              <a:t>SERB launched </a:t>
            </a:r>
            <a:r>
              <a:rPr lang="en-US" sz="2000" dirty="0" smtClean="0"/>
              <a:t> schemes </a:t>
            </a:r>
            <a:r>
              <a:rPr lang="en-US" sz="2000" dirty="0" err="1" smtClean="0"/>
              <a:t>spacially</a:t>
            </a:r>
            <a:r>
              <a:rPr lang="en-US" sz="2000" dirty="0" smtClean="0"/>
              <a:t> for young researchers called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</a:t>
            </a:r>
            <a:r>
              <a:rPr lang="en-US" sz="2000" b="1" dirty="0" smtClean="0"/>
              <a:t> SERB-N-</a:t>
            </a:r>
            <a:r>
              <a:rPr lang="en-US" sz="2000" b="1" dirty="0" err="1" smtClean="0"/>
              <a:t>Pdf</a:t>
            </a:r>
            <a:r>
              <a:rPr lang="en-US" sz="2000" dirty="0" smtClean="0"/>
              <a:t>			b) </a:t>
            </a:r>
            <a:r>
              <a:rPr lang="en-US" sz="2000" b="1" dirty="0" smtClean="0"/>
              <a:t>Startup-research grant(SRG)</a:t>
            </a:r>
            <a:endParaRPr lang="en-US" sz="2000" b="1" dirty="0"/>
          </a:p>
          <a:p>
            <a:pPr marL="0" indent="0">
              <a:buNone/>
            </a:pPr>
            <a:r>
              <a:rPr lang="en-IN" sz="2000" dirty="0" smtClean="0"/>
              <a:t>	c) SUPRA 			d) SERB-STAR 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96242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7012"/>
            <a:ext cx="8763000" cy="731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157)  A scheme for </a:t>
            </a:r>
            <a:r>
              <a:rPr lang="en-US" sz="2000" dirty="0" smtClean="0"/>
              <a:t>Mathematical </a:t>
            </a:r>
            <a:r>
              <a:rPr lang="en-US" sz="2000" dirty="0"/>
              <a:t>Research Impact Centric </a:t>
            </a:r>
            <a:r>
              <a:rPr lang="en-US" sz="2000" dirty="0" smtClean="0"/>
              <a:t>Support through SERB Called</a:t>
            </a:r>
          </a:p>
          <a:p>
            <a:pPr marL="0" indent="0">
              <a:buNone/>
            </a:pPr>
            <a:r>
              <a:rPr lang="en-US" sz="2000" dirty="0"/>
              <a:t>	a) SERB-POWER				b) SERB-N-</a:t>
            </a:r>
            <a:r>
              <a:rPr lang="en-US" sz="2000" dirty="0" err="1"/>
              <a:t>Pdf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c) </a:t>
            </a:r>
            <a:r>
              <a:rPr lang="en-US" sz="2000" dirty="0" smtClean="0"/>
              <a:t>SRG				</a:t>
            </a:r>
            <a:r>
              <a:rPr lang="en-IN" sz="2000" dirty="0"/>
              <a:t>	d) </a:t>
            </a:r>
            <a:r>
              <a:rPr lang="en-IN" sz="2000" b="1" dirty="0"/>
              <a:t>MATRICS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158) In </a:t>
            </a:r>
            <a:r>
              <a:rPr lang="en-US" sz="2000" b="1" dirty="0" smtClean="0"/>
              <a:t>MATRICS</a:t>
            </a:r>
            <a:r>
              <a:rPr lang="en-US" sz="2000" dirty="0" smtClean="0"/>
              <a:t> amount of Research </a:t>
            </a:r>
            <a:r>
              <a:rPr lang="en-US" sz="2000" dirty="0"/>
              <a:t>grant </a:t>
            </a:r>
            <a:r>
              <a:rPr lang="en-US" sz="2000" dirty="0" smtClean="0"/>
              <a:t>is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err="1" smtClean="0"/>
              <a:t>Rs</a:t>
            </a:r>
            <a:r>
              <a:rPr lang="en-US" sz="2000" b="1" dirty="0"/>
              <a:t>. 2 lakh p.a. for a period of three </a:t>
            </a:r>
            <a:r>
              <a:rPr lang="en-US" sz="2000" b="1" dirty="0" smtClean="0"/>
              <a:t>years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</a:t>
            </a:r>
            <a:r>
              <a:rPr lang="en-US" sz="2000" dirty="0" err="1"/>
              <a:t>Rs</a:t>
            </a:r>
            <a:r>
              <a:rPr lang="en-US" sz="2000" dirty="0"/>
              <a:t>. </a:t>
            </a:r>
            <a:r>
              <a:rPr lang="en-US" sz="2000" dirty="0" smtClean="0"/>
              <a:t>5 </a:t>
            </a:r>
            <a:r>
              <a:rPr lang="en-US" sz="2000" dirty="0"/>
              <a:t>lakh p.a. for a period of </a:t>
            </a:r>
            <a:r>
              <a:rPr lang="en-US" sz="2000" dirty="0" smtClean="0"/>
              <a:t>two </a:t>
            </a:r>
            <a:r>
              <a:rPr lang="en-US" sz="2000" dirty="0"/>
              <a:t>years</a:t>
            </a:r>
          </a:p>
          <a:p>
            <a:pPr marL="0" indent="0">
              <a:buNone/>
            </a:pPr>
            <a:r>
              <a:rPr lang="en-US" sz="2000" dirty="0" smtClean="0"/>
              <a:t>	c) </a:t>
            </a:r>
            <a:r>
              <a:rPr lang="en-US" sz="2000" dirty="0" err="1"/>
              <a:t>Rs</a:t>
            </a:r>
            <a:r>
              <a:rPr lang="en-US" sz="2000" dirty="0"/>
              <a:t>. </a:t>
            </a:r>
            <a:r>
              <a:rPr lang="en-US" sz="2000" dirty="0" smtClean="0"/>
              <a:t>10 </a:t>
            </a:r>
            <a:r>
              <a:rPr lang="en-US" sz="2000" dirty="0"/>
              <a:t>lakh p.a. for a period of three years</a:t>
            </a:r>
          </a:p>
          <a:p>
            <a:pPr marL="0" indent="0">
              <a:buNone/>
            </a:pPr>
            <a:r>
              <a:rPr lang="en-US" sz="2000" dirty="0" smtClean="0"/>
              <a:t>	d) </a:t>
            </a:r>
            <a:r>
              <a:rPr lang="en-US" sz="2000" dirty="0" err="1"/>
              <a:t>Rs</a:t>
            </a:r>
            <a:r>
              <a:rPr lang="en-US" sz="2000" dirty="0"/>
              <a:t>. </a:t>
            </a:r>
            <a:r>
              <a:rPr lang="en-US" sz="2000" dirty="0" smtClean="0"/>
              <a:t>4 </a:t>
            </a:r>
            <a:r>
              <a:rPr lang="en-US" sz="2000" dirty="0"/>
              <a:t>lakh p.a. for a period of </a:t>
            </a:r>
            <a:r>
              <a:rPr lang="en-US" sz="2000" dirty="0" smtClean="0"/>
              <a:t>five years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159) The </a:t>
            </a:r>
            <a:r>
              <a:rPr lang="en-IN" sz="2000" b="1" dirty="0" err="1">
                <a:solidFill>
                  <a:srgbClr val="FF0000"/>
                </a:solidFill>
              </a:rPr>
              <a:t>Ramanujan</a:t>
            </a:r>
            <a:r>
              <a:rPr lang="en-IN" sz="2000" b="1" dirty="0">
                <a:solidFill>
                  <a:srgbClr val="FF0000"/>
                </a:solidFill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</a:rPr>
              <a:t>Fellowship</a:t>
            </a:r>
            <a:r>
              <a:rPr lang="en-IN" sz="2000" dirty="0" smtClean="0"/>
              <a:t> is given to the </a:t>
            </a:r>
            <a:r>
              <a:rPr lang="en-US" sz="2000" dirty="0" smtClean="0"/>
              <a:t>brilliant </a:t>
            </a:r>
            <a:r>
              <a:rPr lang="en-US" sz="2000" dirty="0"/>
              <a:t>Indian scientists and </a:t>
            </a:r>
            <a:r>
              <a:rPr lang="en-US" sz="2000" dirty="0" smtClean="0"/>
              <a:t>engineers who wants to come from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Abroad to India &amp; below 40years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India to Abroad &amp; </a:t>
            </a:r>
            <a:r>
              <a:rPr lang="en-US" sz="2000" dirty="0"/>
              <a:t>below </a:t>
            </a:r>
            <a:r>
              <a:rPr lang="en-US" sz="2000" dirty="0" smtClean="0"/>
              <a:t>40years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160) The </a:t>
            </a:r>
            <a:r>
              <a:rPr lang="en-US" sz="2000" b="1" dirty="0">
                <a:solidFill>
                  <a:srgbClr val="FF0000"/>
                </a:solidFill>
              </a:rPr>
              <a:t>JC Bose fellowship</a:t>
            </a:r>
            <a:r>
              <a:rPr lang="en-US" sz="2000" dirty="0"/>
              <a:t> is awarded to active </a:t>
            </a:r>
            <a:r>
              <a:rPr lang="en-US" sz="2000" dirty="0" smtClean="0"/>
              <a:t>scientists </a:t>
            </a:r>
          </a:p>
          <a:p>
            <a:pPr marL="0" indent="0">
              <a:buNone/>
            </a:pPr>
            <a:r>
              <a:rPr lang="en-US" sz="2000" dirty="0" smtClean="0"/>
              <a:t>  a) </a:t>
            </a:r>
            <a:r>
              <a:rPr lang="en-US" sz="2000" dirty="0"/>
              <a:t>who are awarded by </a:t>
            </a:r>
            <a:r>
              <a:rPr lang="en-US" sz="2000" dirty="0" smtClean="0"/>
              <a:t>SS </a:t>
            </a:r>
            <a:r>
              <a:rPr lang="en-US" sz="2000" dirty="0" err="1"/>
              <a:t>Bhatnagar</a:t>
            </a:r>
            <a:r>
              <a:rPr lang="en-US" sz="2000" dirty="0"/>
              <a:t> prize and/or fellowship of science </a:t>
            </a:r>
            <a:r>
              <a:rPr lang="en-US" sz="2000" dirty="0" smtClean="0"/>
              <a:t>academies</a:t>
            </a:r>
          </a:p>
          <a:p>
            <a:pPr marL="0" indent="0">
              <a:buNone/>
            </a:pPr>
            <a:r>
              <a:rPr lang="en-US" sz="2000" dirty="0" smtClean="0"/>
              <a:t>  b) which </a:t>
            </a:r>
            <a:r>
              <a:rPr lang="en-US" sz="2000" dirty="0"/>
              <a:t>can be availed up to 68 years of </a:t>
            </a:r>
            <a:r>
              <a:rPr lang="en-US" sz="2000" dirty="0" smtClean="0"/>
              <a:t>age</a:t>
            </a:r>
          </a:p>
          <a:p>
            <a:pPr marL="0" indent="0">
              <a:buNone/>
            </a:pPr>
            <a:r>
              <a:rPr lang="en-US" sz="2000" dirty="0" smtClean="0"/>
              <a:t>  c) </a:t>
            </a:r>
            <a:r>
              <a:rPr lang="en-IN" sz="2000" dirty="0" smtClean="0"/>
              <a:t>normally </a:t>
            </a:r>
            <a:r>
              <a:rPr lang="en-IN" sz="2000" dirty="0"/>
              <a:t>twice a </a:t>
            </a:r>
            <a:r>
              <a:rPr lang="en-IN" sz="2000" dirty="0" smtClean="0"/>
              <a:t>year </a:t>
            </a:r>
            <a:r>
              <a:rPr lang="en-IN" sz="2000" dirty="0"/>
              <a:t> </a:t>
            </a:r>
            <a:r>
              <a:rPr lang="en-IN" sz="2000" dirty="0" smtClean="0"/>
              <a:t>periodically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d) </a:t>
            </a:r>
            <a:r>
              <a:rPr lang="en-IN" sz="2000" b="1" dirty="0" smtClean="0"/>
              <a:t>All statement are correct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1517058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7012"/>
            <a:ext cx="8839200" cy="739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Shanti </a:t>
            </a:r>
            <a:r>
              <a:rPr lang="en-US" b="1" dirty="0" err="1">
                <a:solidFill>
                  <a:srgbClr val="002060"/>
                </a:solidFill>
              </a:rPr>
              <a:t>Swarup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Bhatnagar</a:t>
            </a:r>
            <a:r>
              <a:rPr lang="en-US" b="1" dirty="0">
                <a:solidFill>
                  <a:srgbClr val="002060"/>
                </a:solidFill>
              </a:rPr>
              <a:t> Prize for Science and </a:t>
            </a:r>
            <a:r>
              <a:rPr lang="en-US" b="1" dirty="0" smtClean="0">
                <a:solidFill>
                  <a:srgbClr val="002060"/>
                </a:solidFill>
              </a:rPr>
              <a:t>Technology (</a:t>
            </a:r>
            <a:r>
              <a:rPr lang="en-US" b="1" dirty="0">
                <a:solidFill>
                  <a:srgbClr val="002060"/>
                </a:solidFill>
              </a:rPr>
              <a:t>SS </a:t>
            </a:r>
            <a:r>
              <a:rPr lang="en-US" b="1" dirty="0" err="1">
                <a:solidFill>
                  <a:srgbClr val="002060"/>
                </a:solidFill>
              </a:rPr>
              <a:t>Bhatnagar</a:t>
            </a:r>
            <a:r>
              <a:rPr lang="en-US" b="1" dirty="0">
                <a:solidFill>
                  <a:srgbClr val="002060"/>
                </a:solidFill>
              </a:rPr>
              <a:t> prize</a:t>
            </a:r>
            <a:r>
              <a:rPr lang="en-US" b="1" dirty="0" smtClean="0">
                <a:solidFill>
                  <a:srgbClr val="002060"/>
                </a:solidFill>
              </a:rPr>
              <a:t> )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</a:t>
            </a:r>
            <a:r>
              <a:rPr lang="en-US" sz="2000" dirty="0"/>
              <a:t> </a:t>
            </a:r>
            <a:r>
              <a:rPr lang="en-US" sz="2000" b="1" dirty="0"/>
              <a:t>Shanti </a:t>
            </a:r>
            <a:r>
              <a:rPr lang="en-US" sz="2000" b="1" dirty="0" err="1"/>
              <a:t>Swarup</a:t>
            </a:r>
            <a:r>
              <a:rPr lang="en-US" sz="2000" b="1" dirty="0"/>
              <a:t> </a:t>
            </a:r>
            <a:r>
              <a:rPr lang="en-US" sz="2000" b="1" dirty="0" err="1"/>
              <a:t>Bhatnagar</a:t>
            </a:r>
            <a:r>
              <a:rPr lang="en-US" sz="2000" b="1" dirty="0"/>
              <a:t> Prize for Science and Technology</a:t>
            </a:r>
            <a:r>
              <a:rPr lang="en-US" sz="2000" dirty="0"/>
              <a:t> (</a:t>
            </a:r>
            <a:r>
              <a:rPr lang="en-US" sz="2000" b="1" dirty="0"/>
              <a:t>SSB</a:t>
            </a:r>
            <a:r>
              <a:rPr lang="en-US" sz="2000" dirty="0"/>
              <a:t>) is a </a:t>
            </a:r>
            <a:r>
              <a:rPr lang="en-US" sz="2000" dirty="0">
                <a:solidFill>
                  <a:srgbClr val="FF0000"/>
                </a:solidFill>
              </a:rPr>
              <a:t>science award in </a:t>
            </a:r>
            <a:r>
              <a:rPr lang="en-US" sz="2000" dirty="0" smtClean="0">
                <a:solidFill>
                  <a:srgbClr val="FF0000"/>
                </a:solidFill>
              </a:rPr>
              <a:t>India</a:t>
            </a:r>
            <a:r>
              <a:rPr lang="en-US" sz="2000" dirty="0"/>
              <a:t> given </a:t>
            </a:r>
            <a:r>
              <a:rPr lang="en-US" sz="2000" dirty="0">
                <a:solidFill>
                  <a:srgbClr val="FF0000"/>
                </a:solidFill>
              </a:rPr>
              <a:t>annually</a:t>
            </a:r>
            <a:r>
              <a:rPr lang="en-US" sz="2000" dirty="0"/>
              <a:t> by the Council of Scientific and </a:t>
            </a:r>
            <a:r>
              <a:rPr lang="en-US" sz="2000" dirty="0" smtClean="0"/>
              <a:t>Industrial Research</a:t>
            </a:r>
            <a:r>
              <a:rPr lang="en-US" sz="2000" dirty="0"/>
              <a:t> (CSIR) for notable and outstanding research, </a:t>
            </a:r>
            <a:r>
              <a:rPr lang="en-US" sz="2000" dirty="0" smtClean="0"/>
              <a:t>applied</a:t>
            </a:r>
            <a:r>
              <a:rPr lang="en-US" sz="2000" dirty="0"/>
              <a:t> </a:t>
            </a:r>
            <a:r>
              <a:rPr lang="en-US" sz="2000" dirty="0" smtClean="0"/>
              <a:t>or</a:t>
            </a:r>
            <a:r>
              <a:rPr lang="en-US" sz="2000" dirty="0"/>
              <a:t> fundamental, in </a:t>
            </a:r>
            <a:r>
              <a:rPr lang="en-US" sz="2000" b="1" dirty="0">
                <a:solidFill>
                  <a:srgbClr val="FF0000"/>
                </a:solidFill>
              </a:rPr>
              <a:t>biology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en-US" sz="2000" b="1" dirty="0" smtClean="0">
                <a:solidFill>
                  <a:srgbClr val="FF0000"/>
                </a:solidFill>
              </a:rPr>
              <a:t>chemistry</a:t>
            </a:r>
            <a:r>
              <a:rPr lang="en-US" sz="2000" b="1" dirty="0" smtClean="0"/>
              <a:t>,</a:t>
            </a:r>
            <a:r>
              <a:rPr lang="en-US" sz="2000" b="1" dirty="0">
                <a:solidFill>
                  <a:srgbClr val="FF0000"/>
                </a:solidFill>
              </a:rPr>
              <a:t> environmental science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FF0000"/>
                </a:solidFill>
              </a:rPr>
              <a:t> engineering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FF0000"/>
                </a:solidFill>
              </a:rPr>
              <a:t> mathematics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FF0000"/>
                </a:solidFill>
              </a:rPr>
              <a:t> medicine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and</a:t>
            </a:r>
            <a:r>
              <a:rPr lang="en-US" sz="2000" b="1" dirty="0">
                <a:solidFill>
                  <a:srgbClr val="FF0000"/>
                </a:solidFill>
              </a:rPr>
              <a:t> physics</a:t>
            </a:r>
            <a:r>
              <a:rPr lang="en-US" sz="20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award is named after the founder Director of the Council of Scientific &amp; Industrial Research, Shanti </a:t>
            </a:r>
            <a:r>
              <a:rPr lang="en-US" sz="2000" dirty="0" err="1"/>
              <a:t>Swarup</a:t>
            </a:r>
            <a:r>
              <a:rPr lang="en-US" sz="2000" dirty="0"/>
              <a:t> </a:t>
            </a:r>
            <a:r>
              <a:rPr lang="en-US" sz="2000" dirty="0" err="1" smtClean="0"/>
              <a:t>Bhatnagar</a:t>
            </a:r>
            <a:r>
              <a:rPr lang="en-US" sz="2000" dirty="0" smtClean="0"/>
              <a:t> &amp; It </a:t>
            </a:r>
            <a:r>
              <a:rPr lang="en-US" sz="2000" dirty="0"/>
              <a:t>was </a:t>
            </a:r>
            <a:r>
              <a:rPr lang="en-US" sz="2000" b="1" dirty="0"/>
              <a:t>first awarded in 1958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It </a:t>
            </a:r>
            <a:r>
              <a:rPr lang="en-US" sz="2000" dirty="0"/>
              <a:t>is the most coveted award in </a:t>
            </a:r>
            <a:r>
              <a:rPr lang="en-US" sz="2000" b="1" dirty="0"/>
              <a:t>Multidisciplinary science</a:t>
            </a:r>
            <a:r>
              <a:rPr lang="en-US" sz="2000" dirty="0"/>
              <a:t> in India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Any </a:t>
            </a:r>
            <a:r>
              <a:rPr lang="en-US" sz="2000" dirty="0"/>
              <a:t>citizen of India engaged in research in any field of science and technology up to the age of 45 years is eligible for the </a:t>
            </a:r>
            <a:r>
              <a:rPr lang="en-US" sz="2000" dirty="0" smtClean="0"/>
              <a:t>prize &amp; </a:t>
            </a:r>
            <a:r>
              <a:rPr lang="en-US" sz="2000" dirty="0"/>
              <a:t>The prize is awarded on the basis of contributions made through work done in India only during the five years preceding the year of the prize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prize comprises </a:t>
            </a:r>
            <a:r>
              <a:rPr lang="en-US" sz="2000" b="1" dirty="0"/>
              <a:t>a citation</a:t>
            </a:r>
            <a:r>
              <a:rPr lang="en-US" sz="2000" dirty="0"/>
              <a:t>, </a:t>
            </a:r>
            <a:r>
              <a:rPr lang="en-US" sz="2000" b="1" dirty="0"/>
              <a:t>a plaque</a:t>
            </a:r>
            <a:r>
              <a:rPr lang="en-US" sz="2000" dirty="0"/>
              <a:t>, and </a:t>
            </a:r>
            <a:r>
              <a:rPr lang="en-US" sz="2000" b="1" dirty="0"/>
              <a:t>a cash </a:t>
            </a:r>
            <a:r>
              <a:rPr lang="en-US" sz="2000" dirty="0"/>
              <a:t>award of </a:t>
            </a:r>
            <a:r>
              <a:rPr lang="en-US" sz="2000" b="1" dirty="0"/>
              <a:t>₹5 lakh (US$6,300</a:t>
            </a:r>
            <a:r>
              <a:rPr lang="en-US" sz="2000" b="1" dirty="0" smtClean="0"/>
              <a:t>).</a:t>
            </a:r>
            <a:r>
              <a:rPr lang="en-US" sz="2000" b="1" baseline="30000" dirty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addition, recipients also receive </a:t>
            </a:r>
            <a:r>
              <a:rPr lang="en-US" sz="2000" b="1" dirty="0" err="1"/>
              <a:t>Rs</a:t>
            </a:r>
            <a:r>
              <a:rPr lang="en-US" sz="2000" b="1" dirty="0"/>
              <a:t>. 15,000 per month </a:t>
            </a:r>
            <a:r>
              <a:rPr lang="en-US" sz="2000" dirty="0"/>
              <a:t>up to the </a:t>
            </a:r>
            <a:r>
              <a:rPr lang="en-US" sz="2000" b="1" dirty="0"/>
              <a:t>age of 65 years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425592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12"/>
            <a:ext cx="8763000" cy="76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/>
              <a:t>	   </a:t>
            </a:r>
            <a:r>
              <a:rPr lang="en-IN" sz="2400" b="1" dirty="0" smtClean="0"/>
              <a:t>OTHER FUNDING OPPORTUNITIES through SERB</a:t>
            </a:r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endParaRPr lang="en-IN" sz="2400" b="1" dirty="0"/>
          </a:p>
          <a:p>
            <a:pPr marL="0" indent="0">
              <a:buNone/>
            </a:pPr>
            <a:r>
              <a:rPr lang="en-IN" sz="2000" b="1" dirty="0" smtClean="0"/>
              <a:t>For more details go &amp; check their website ( </a:t>
            </a:r>
            <a:r>
              <a:rPr lang="en-IN" sz="2000" b="1" dirty="0" smtClean="0">
                <a:hlinkClick r:id="rId2"/>
              </a:rPr>
              <a:t>https://www.serbonline.in/</a:t>
            </a:r>
            <a:r>
              <a:rPr lang="en-IN" sz="2000" b="1" dirty="0" smtClean="0"/>
              <a:t> )</a:t>
            </a:r>
          </a:p>
          <a:p>
            <a:pPr marL="0" indent="0">
              <a:buNone/>
            </a:pPr>
            <a:endParaRPr lang="en-IN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01" y="760412"/>
            <a:ext cx="8168640" cy="61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036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3212"/>
            <a:ext cx="8763000" cy="731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The Indian National Science Academy (INSA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 smtClean="0"/>
              <a:t>	( </a:t>
            </a:r>
            <a:r>
              <a:rPr lang="en-US" sz="2000" dirty="0" smtClean="0">
                <a:hlinkClick r:id="rId2"/>
              </a:rPr>
              <a:t>https://www.insaindia.res.in/</a:t>
            </a:r>
            <a:r>
              <a:rPr lang="en-US" sz="2000" dirty="0" smtClean="0"/>
              <a:t> 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161) The main object of </a:t>
            </a:r>
            <a:r>
              <a:rPr lang="en-US" sz="2000" dirty="0"/>
              <a:t>The Indian National Science Academy (INSA</a:t>
            </a:r>
            <a:r>
              <a:rPr lang="en-US" sz="2000" dirty="0" smtClean="0"/>
              <a:t>)  is </a:t>
            </a:r>
          </a:p>
          <a:p>
            <a:pPr marL="0" indent="0">
              <a:buNone/>
            </a:pPr>
            <a:r>
              <a:rPr lang="en-US" sz="2000" dirty="0" smtClean="0"/>
              <a:t>	a) </a:t>
            </a:r>
            <a:r>
              <a:rPr lang="en-IN" sz="2000" dirty="0"/>
              <a:t>promoting science in </a:t>
            </a:r>
            <a:r>
              <a:rPr lang="en-IN" sz="2000" dirty="0" smtClean="0"/>
              <a:t>India	b) </a:t>
            </a:r>
            <a:r>
              <a:rPr lang="en-IN" sz="2000" dirty="0"/>
              <a:t>harnessing scientific </a:t>
            </a:r>
            <a:r>
              <a:rPr lang="en-IN" sz="2000" dirty="0" smtClean="0"/>
              <a:t>knowledge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IN" sz="2000" b="1" dirty="0" smtClean="0"/>
              <a:t>a)&amp;b) both </a:t>
            </a:r>
            <a:r>
              <a:rPr lang="en-IN" sz="2000" dirty="0" smtClean="0"/>
              <a:t>			d) neither a) nor b)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162) </a:t>
            </a:r>
            <a:r>
              <a:rPr lang="en-US" sz="2000" dirty="0"/>
              <a:t>The Indian Journal of Pure and Applied Mathematics (</a:t>
            </a:r>
            <a:r>
              <a:rPr lang="en-US" sz="2000" b="1" dirty="0"/>
              <a:t>IJPAM</a:t>
            </a:r>
            <a:r>
              <a:rPr lang="en-US" sz="2000" dirty="0"/>
              <a:t>) is published </a:t>
            </a:r>
            <a:r>
              <a:rPr lang="en-US" sz="2000" dirty="0" smtClean="0"/>
              <a:t>by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INSA</a:t>
            </a:r>
            <a:r>
              <a:rPr lang="en-US" sz="2000" dirty="0" smtClean="0"/>
              <a:t> 				b) INSPIRE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SERB				d) none of these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163) Another journal other than IJPAM published by INSA which is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/>
              <a:t>Indian Journal of History of Science (IJHS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</a:t>
            </a:r>
            <a:r>
              <a:rPr lang="en-US" sz="2000" dirty="0"/>
              <a:t>Indian Journal of </a:t>
            </a:r>
            <a:r>
              <a:rPr lang="en-US" sz="2000" dirty="0" smtClean="0"/>
              <a:t>Mathematics and </a:t>
            </a:r>
            <a:r>
              <a:rPr lang="en-US" sz="2000" dirty="0"/>
              <a:t>Science (</a:t>
            </a:r>
            <a:r>
              <a:rPr lang="en-US" sz="2000" dirty="0" smtClean="0"/>
              <a:t>IJMS)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</a:t>
            </a:r>
            <a:r>
              <a:rPr lang="en-US" sz="2000" dirty="0"/>
              <a:t>Indian Journal of </a:t>
            </a:r>
            <a:r>
              <a:rPr lang="en-US" sz="2000" dirty="0" smtClean="0"/>
              <a:t>Science </a:t>
            </a:r>
            <a:r>
              <a:rPr lang="en-US" sz="2000" dirty="0"/>
              <a:t>(</a:t>
            </a:r>
            <a:r>
              <a:rPr lang="en-US" sz="2000" dirty="0" smtClean="0"/>
              <a:t>IJS)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d) All of the above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164) </a:t>
            </a:r>
            <a:r>
              <a:rPr lang="en-US" sz="2000" dirty="0"/>
              <a:t>T</a:t>
            </a:r>
            <a:r>
              <a:rPr lang="en-US" sz="2000" dirty="0" smtClean="0"/>
              <a:t>he</a:t>
            </a:r>
            <a:r>
              <a:rPr lang="en-US" sz="2000" dirty="0"/>
              <a:t> </a:t>
            </a:r>
            <a:r>
              <a:rPr lang="en-US" sz="2000" b="1" dirty="0"/>
              <a:t>National Institute of Sciences of India</a:t>
            </a:r>
            <a:r>
              <a:rPr lang="en-US" sz="2000" dirty="0"/>
              <a:t> was renamed as </a:t>
            </a:r>
            <a:r>
              <a:rPr lang="en-US" sz="2000" b="1" dirty="0"/>
              <a:t>Indian National Science Academy</a:t>
            </a:r>
            <a:r>
              <a:rPr lang="en-US" sz="2000" dirty="0"/>
              <a:t> in </a:t>
            </a:r>
            <a:r>
              <a:rPr lang="en-US" sz="2000" dirty="0" smtClean="0"/>
              <a:t>the year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1970 </a:t>
            </a:r>
            <a:r>
              <a:rPr lang="en-US" sz="2000" dirty="0" smtClean="0"/>
              <a:t>		b) 1975		c) 1971		d) 1990</a:t>
            </a: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4181118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812"/>
            <a:ext cx="8839200" cy="762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165</a:t>
            </a:r>
            <a:r>
              <a:rPr lang="en-IN" sz="2000" dirty="0"/>
              <a:t>) INSA </a:t>
            </a:r>
            <a:r>
              <a:rPr lang="en-IN" sz="2000" dirty="0" smtClean="0"/>
              <a:t>JRD-TATA fellowship </a:t>
            </a:r>
            <a:r>
              <a:rPr lang="en-IN" sz="2000" dirty="0"/>
              <a:t>provides annually </a:t>
            </a:r>
            <a:r>
              <a:rPr lang="en-IN" sz="2000" dirty="0" smtClean="0"/>
              <a:t>about </a:t>
            </a:r>
            <a:r>
              <a:rPr lang="en-IN" sz="2000" dirty="0"/>
              <a:t>10 Fellowships </a:t>
            </a:r>
            <a:r>
              <a:rPr lang="en-IN" sz="2000" dirty="0" smtClean="0"/>
              <a:t>to the </a:t>
            </a:r>
            <a:r>
              <a:rPr lang="en-US" sz="2000" dirty="0" smtClean="0"/>
              <a:t>young </a:t>
            </a:r>
            <a:r>
              <a:rPr lang="en-US" sz="2000" dirty="0"/>
              <a:t>scientists, teachers and </a:t>
            </a:r>
            <a:r>
              <a:rPr lang="en-US" sz="2000" dirty="0" smtClean="0"/>
              <a:t>researchers for max 3 months </a:t>
            </a:r>
            <a:r>
              <a:rPr lang="en-IN" sz="2000" dirty="0"/>
              <a:t>below 45 years who possessing 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Doctorate			b</a:t>
            </a:r>
            <a:r>
              <a:rPr lang="en-IN" sz="2000" dirty="0"/>
              <a:t>) M.sc/equivalent degree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B.sc 				d) </a:t>
            </a:r>
            <a:r>
              <a:rPr lang="en-IN" sz="2000" b="1" dirty="0" smtClean="0"/>
              <a:t>a) &amp; b) both</a:t>
            </a:r>
            <a:endParaRPr lang="en-IN" sz="2000" b="1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166) </a:t>
            </a:r>
            <a:r>
              <a:rPr lang="en-US" sz="2000" dirty="0"/>
              <a:t>The India Science and Research Fellowship (ISRF) is to provide opportunity to scientists and researchers from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err="1" smtClean="0"/>
              <a:t>neighbouring</a:t>
            </a:r>
            <a:r>
              <a:rPr lang="en-US" sz="2000" b="1" dirty="0" smtClean="0"/>
              <a:t> </a:t>
            </a:r>
            <a:r>
              <a:rPr lang="en-US" sz="2000" b="1" dirty="0"/>
              <a:t>countries </a:t>
            </a:r>
            <a:r>
              <a:rPr lang="en-US" sz="2000" b="1" dirty="0" smtClean="0"/>
              <a:t> to India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India to </a:t>
            </a:r>
            <a:r>
              <a:rPr lang="en-US" sz="2000" dirty="0" err="1"/>
              <a:t>neighbouring</a:t>
            </a:r>
            <a:r>
              <a:rPr lang="en-US" sz="2000" dirty="0"/>
              <a:t> countries </a:t>
            </a:r>
            <a:r>
              <a:rPr lang="en-US" sz="2000" dirty="0" smtClean="0"/>
              <a:t>(</a:t>
            </a:r>
            <a:r>
              <a:rPr lang="en-IN" sz="2000" dirty="0"/>
              <a:t>Afghanistan, Bangladesh, Bhutan, </a:t>
            </a:r>
            <a:r>
              <a:rPr lang="en-IN" sz="2000" dirty="0" smtClean="0"/>
              <a:t>		Maldives</a:t>
            </a:r>
            <a:r>
              <a:rPr lang="en-IN" sz="2000" dirty="0"/>
              <a:t>, Myanmar, Nepal, Sri Lanka and </a:t>
            </a:r>
            <a:r>
              <a:rPr lang="en-IN" sz="2000" dirty="0" smtClean="0"/>
              <a:t>Thailand </a:t>
            </a:r>
            <a:r>
              <a:rPr lang="en-US" sz="2000" dirty="0" smtClean="0"/>
              <a:t>)</a:t>
            </a:r>
            <a:r>
              <a:rPr lang="en-IN" sz="2000" dirty="0" smtClean="0"/>
              <a:t>		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167) The Prize </a:t>
            </a:r>
            <a:r>
              <a:rPr lang="en-US" sz="2000" b="1" dirty="0" smtClean="0"/>
              <a:t>Indira </a:t>
            </a:r>
            <a:r>
              <a:rPr lang="en-US" sz="2000" b="1" dirty="0"/>
              <a:t>Gandhi Prize for Popularization of </a:t>
            </a:r>
            <a:r>
              <a:rPr lang="en-US" sz="2000" b="1" dirty="0" smtClean="0"/>
              <a:t>Science  </a:t>
            </a:r>
            <a:r>
              <a:rPr lang="en-US" sz="2000" dirty="0"/>
              <a:t>shall be awarded </a:t>
            </a:r>
            <a:r>
              <a:rPr lang="en-US" sz="2000" dirty="0" smtClean="0"/>
              <a:t>	a) </a:t>
            </a:r>
            <a:r>
              <a:rPr lang="en-US" sz="2000" b="1" dirty="0" smtClean="0"/>
              <a:t>once </a:t>
            </a:r>
            <a:r>
              <a:rPr lang="en-US" sz="2000" b="1" dirty="0"/>
              <a:t>in three </a:t>
            </a:r>
            <a:r>
              <a:rPr lang="en-US" sz="2000" b="1" dirty="0" smtClean="0"/>
              <a:t>years</a:t>
            </a:r>
            <a:r>
              <a:rPr lang="en-US" sz="2000" dirty="0" smtClean="0"/>
              <a:t>		b) </a:t>
            </a:r>
            <a:r>
              <a:rPr lang="en-US" sz="2000" dirty="0"/>
              <a:t>once in </a:t>
            </a:r>
            <a:r>
              <a:rPr lang="en-US" sz="2000" dirty="0" smtClean="0"/>
              <a:t>two </a:t>
            </a:r>
            <a:r>
              <a:rPr lang="en-US" sz="2000" dirty="0"/>
              <a:t>years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	c) </a:t>
            </a:r>
            <a:r>
              <a:rPr lang="en-US" sz="2000" dirty="0" smtClean="0"/>
              <a:t>twice </a:t>
            </a:r>
            <a:r>
              <a:rPr lang="en-US" sz="2000" dirty="0"/>
              <a:t>in three </a:t>
            </a:r>
            <a:r>
              <a:rPr lang="en-US" sz="2000" dirty="0" smtClean="0"/>
              <a:t>years		d) twice in four years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168) </a:t>
            </a:r>
            <a:r>
              <a:rPr lang="en-IN" sz="2000" dirty="0"/>
              <a:t>The Prize </a:t>
            </a:r>
            <a:r>
              <a:rPr lang="en-US" sz="2000" b="1" dirty="0"/>
              <a:t>Indira Gandhi Prize for Popularization of Science</a:t>
            </a:r>
            <a:r>
              <a:rPr lang="en-US" sz="2000" dirty="0"/>
              <a:t> </a:t>
            </a:r>
            <a:r>
              <a:rPr lang="en-US" sz="2000" dirty="0" smtClean="0"/>
              <a:t>is given in the field of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</a:t>
            </a:r>
            <a:r>
              <a:rPr lang="en-US" sz="2000" dirty="0"/>
              <a:t>) </a:t>
            </a:r>
            <a:r>
              <a:rPr lang="en-US" sz="2000" b="1" dirty="0"/>
              <a:t>popularization of science in any Indian language, including </a:t>
            </a:r>
            <a:r>
              <a:rPr lang="en-US" sz="2000" b="1" dirty="0" smtClean="0"/>
              <a:t>English</a:t>
            </a:r>
          </a:p>
          <a:p>
            <a:pPr marL="0" indent="0">
              <a:buNone/>
            </a:pPr>
            <a:r>
              <a:rPr lang="en-US" sz="2000" dirty="0"/>
              <a:t>	b) popularization of science in any Indian language, including </a:t>
            </a:r>
            <a:r>
              <a:rPr lang="en-US" sz="2000" dirty="0" smtClean="0"/>
              <a:t>Bengali</a:t>
            </a:r>
          </a:p>
          <a:p>
            <a:pPr marL="0" indent="0">
              <a:buNone/>
            </a:pPr>
            <a:r>
              <a:rPr lang="en-US" sz="2000" dirty="0"/>
              <a:t>	c) popularization of </a:t>
            </a:r>
            <a:r>
              <a:rPr lang="en-US" sz="2000" dirty="0" smtClean="0"/>
              <a:t>Mathematics 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	d) </a:t>
            </a:r>
            <a:r>
              <a:rPr lang="en-US" sz="2000" dirty="0"/>
              <a:t>popularization of science </a:t>
            </a:r>
            <a:endParaRPr lang="en-IN" sz="2000" dirty="0"/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2956842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3212"/>
            <a:ext cx="8686800" cy="731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169) The prize money for </a:t>
            </a:r>
            <a:r>
              <a:rPr lang="en-US" sz="2000" dirty="0" smtClean="0"/>
              <a:t>the </a:t>
            </a:r>
            <a:r>
              <a:rPr lang="en-US" sz="2000" dirty="0"/>
              <a:t>award of Indira Gandhi Prize for Popularization of </a:t>
            </a:r>
            <a:r>
              <a:rPr lang="en-US" sz="2000" dirty="0" smtClean="0"/>
              <a:t>Science is </a:t>
            </a:r>
            <a:r>
              <a:rPr lang="en-US" sz="2000" dirty="0" err="1" smtClean="0"/>
              <a:t>Rs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	a) </a:t>
            </a:r>
            <a:r>
              <a:rPr lang="en-US" sz="2000" b="1" dirty="0"/>
              <a:t>25,000</a:t>
            </a:r>
            <a:r>
              <a:rPr lang="en-US" sz="2000" b="1" dirty="0" smtClean="0"/>
              <a:t>/- , citation </a:t>
            </a:r>
            <a:r>
              <a:rPr lang="en-US" sz="2000" b="1" dirty="0"/>
              <a:t>and a bronze </a:t>
            </a:r>
            <a:r>
              <a:rPr lang="en-US" sz="2000" b="1" dirty="0" smtClean="0"/>
              <a:t>medal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50,000</a:t>
            </a:r>
            <a:r>
              <a:rPr lang="en-US" sz="2000" dirty="0"/>
              <a:t>/- , citation and a </a:t>
            </a:r>
            <a:r>
              <a:rPr lang="en-US" sz="2000" dirty="0" smtClean="0"/>
              <a:t>silver </a:t>
            </a:r>
            <a:r>
              <a:rPr lang="en-US" sz="2000" dirty="0"/>
              <a:t>medal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	c) </a:t>
            </a:r>
            <a:r>
              <a:rPr lang="en-US" sz="2000" dirty="0"/>
              <a:t>25,000/- , citation and a </a:t>
            </a:r>
            <a:r>
              <a:rPr lang="en-US" sz="2000" dirty="0" smtClean="0"/>
              <a:t>silver </a:t>
            </a:r>
            <a:r>
              <a:rPr lang="en-US" sz="2000" dirty="0"/>
              <a:t>medal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	d) </a:t>
            </a:r>
            <a:r>
              <a:rPr lang="en-US" sz="2000" dirty="0" smtClean="0"/>
              <a:t>5,000</a:t>
            </a:r>
            <a:r>
              <a:rPr lang="en-US" sz="2000" dirty="0"/>
              <a:t>/- , citation and a </a:t>
            </a:r>
            <a:r>
              <a:rPr lang="en-US" sz="2000" dirty="0" smtClean="0"/>
              <a:t>gold medal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170) </a:t>
            </a:r>
            <a:r>
              <a:rPr lang="en-US" sz="2000" b="1" dirty="0"/>
              <a:t>International Travel Support (ITS) </a:t>
            </a:r>
            <a:r>
              <a:rPr lang="en-US" sz="2000" dirty="0"/>
              <a:t>Scheme provides financial assistance to Indian researchers for presenting a research paper in an international scientific </a:t>
            </a:r>
            <a:r>
              <a:rPr lang="en-US" sz="2000" dirty="0" smtClean="0"/>
              <a:t>event </a:t>
            </a:r>
            <a:r>
              <a:rPr lang="en-IN" sz="2000" dirty="0"/>
              <a:t>held </a:t>
            </a:r>
            <a:r>
              <a:rPr lang="en-IN" sz="2000" dirty="0" smtClean="0"/>
              <a:t>abroad with age group of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below 35</a:t>
            </a:r>
            <a:r>
              <a:rPr lang="en-IN" sz="2000" dirty="0" smtClean="0"/>
              <a:t>			b) below 40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below 30 			d) below 25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171) The </a:t>
            </a:r>
            <a:r>
              <a:rPr lang="en-IN" sz="2000" dirty="0" smtClean="0">
                <a:hlinkClick r:id="rId2"/>
              </a:rPr>
              <a:t>ITS</a:t>
            </a:r>
            <a:r>
              <a:rPr lang="en-IN" sz="2000" dirty="0" smtClean="0"/>
              <a:t> scheme </a:t>
            </a:r>
            <a:r>
              <a:rPr lang="en-US" sz="2000" dirty="0"/>
              <a:t>provides to &amp; fro economic class air </a:t>
            </a:r>
            <a:r>
              <a:rPr lang="en-US" sz="2000" dirty="0" smtClean="0"/>
              <a:t>fare whose amount is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err="1" smtClean="0"/>
              <a:t>Rs</a:t>
            </a:r>
            <a:r>
              <a:rPr lang="en-US" sz="2000" b="1" dirty="0" smtClean="0"/>
              <a:t>. 50,000/-</a:t>
            </a:r>
            <a:r>
              <a:rPr lang="en-US" sz="2000" dirty="0" smtClean="0"/>
              <a:t>			b) </a:t>
            </a:r>
            <a:r>
              <a:rPr lang="en-US" sz="2000" dirty="0" err="1"/>
              <a:t>Rs</a:t>
            </a:r>
            <a:r>
              <a:rPr lang="en-US" sz="2000" dirty="0"/>
              <a:t>. </a:t>
            </a:r>
            <a:r>
              <a:rPr lang="en-US" sz="2000" dirty="0" smtClean="0"/>
              <a:t>70,000/-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</a:t>
            </a:r>
            <a:r>
              <a:rPr lang="en-US" sz="2000" dirty="0" err="1"/>
              <a:t>Rs</a:t>
            </a:r>
            <a:r>
              <a:rPr lang="en-US" sz="2000" dirty="0"/>
              <a:t>. </a:t>
            </a:r>
            <a:r>
              <a:rPr lang="en-US" sz="2000" dirty="0" smtClean="0"/>
              <a:t>55,000/-			d) </a:t>
            </a:r>
            <a:r>
              <a:rPr lang="en-US" sz="2000" dirty="0" err="1"/>
              <a:t>Rs</a:t>
            </a:r>
            <a:r>
              <a:rPr lang="en-US" sz="2000" dirty="0"/>
              <a:t>. </a:t>
            </a:r>
            <a:r>
              <a:rPr lang="en-US" sz="2000" dirty="0" smtClean="0"/>
              <a:t>40,000/-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172) By </a:t>
            </a:r>
            <a:r>
              <a:rPr lang="en-US" sz="2000" dirty="0"/>
              <a:t>the time of submission of </a:t>
            </a:r>
            <a:r>
              <a:rPr lang="en-US" sz="2000" dirty="0" smtClean="0"/>
              <a:t>application Applicant </a:t>
            </a:r>
            <a:r>
              <a:rPr lang="en-US" sz="2000" dirty="0"/>
              <a:t>must have obtained </a:t>
            </a:r>
            <a:r>
              <a:rPr lang="en-US" sz="2000" dirty="0" smtClean="0"/>
              <a:t> from 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recognized institution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a) Master's </a:t>
            </a:r>
            <a:r>
              <a:rPr lang="en-US" sz="2000" dirty="0"/>
              <a:t>degree in Science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Bachelor's </a:t>
            </a:r>
            <a:r>
              <a:rPr lang="en-US" sz="2000" dirty="0"/>
              <a:t>degree in professional courses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c) </a:t>
            </a:r>
            <a:r>
              <a:rPr lang="en-US" sz="2000" dirty="0"/>
              <a:t>an active Indian researcher engaged in R&amp;D </a:t>
            </a:r>
            <a:r>
              <a:rPr lang="en-US" sz="2000" dirty="0" smtClean="0"/>
              <a:t>work </a:t>
            </a:r>
          </a:p>
          <a:p>
            <a:pPr marL="0" indent="0">
              <a:buNone/>
            </a:pPr>
            <a:r>
              <a:rPr lang="en-US" sz="2000" dirty="0" smtClean="0"/>
              <a:t>	d) </a:t>
            </a:r>
            <a:r>
              <a:rPr lang="en-US" sz="2000" b="1" dirty="0" smtClean="0"/>
              <a:t>All of the above </a:t>
            </a:r>
            <a:endParaRPr lang="en-IN" sz="2000" b="1" dirty="0"/>
          </a:p>
          <a:p>
            <a:pPr marL="0" indent="0">
              <a:buNone/>
            </a:pPr>
            <a:endParaRPr lang="en-IN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98195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12"/>
            <a:ext cx="8686800" cy="746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173) </a:t>
            </a:r>
            <a:r>
              <a:rPr lang="en-US" sz="2000" dirty="0"/>
              <a:t>Guidelines for Student Research and Travel Grant </a:t>
            </a:r>
            <a:r>
              <a:rPr lang="en-US" sz="2000" dirty="0" smtClean="0"/>
              <a:t>Applications </a:t>
            </a:r>
          </a:p>
          <a:p>
            <a:pPr marL="0" indent="0">
              <a:buNone/>
            </a:pPr>
            <a:r>
              <a:rPr lang="en-US" sz="2000" dirty="0" smtClean="0"/>
              <a:t>( </a:t>
            </a:r>
            <a:r>
              <a:rPr lang="en-US" sz="2000" dirty="0" smtClean="0">
                <a:hlinkClick r:id="rId2"/>
              </a:rPr>
              <a:t>https://www.geneseo.edu/undergraduate_research/guidelines-student-research-and-travel-grant-applications</a:t>
            </a:r>
            <a:r>
              <a:rPr lang="en-US" sz="2000" dirty="0" smtClean="0"/>
              <a:t> )</a:t>
            </a:r>
          </a:p>
          <a:p>
            <a:pPr marL="0" indent="0">
              <a:buNone/>
            </a:pPr>
            <a:r>
              <a:rPr lang="en-US" sz="2000" dirty="0"/>
              <a:t>	a) Student MUST attend a Proposal Writing Workshop each academic year on a full time basis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	b) Student may apply twice a year and the year begins with the summer </a:t>
            </a:r>
            <a:r>
              <a:rPr lang="en-US" sz="2000" dirty="0" smtClean="0"/>
              <a:t>deadline.</a:t>
            </a:r>
          </a:p>
          <a:p>
            <a:pPr marL="0" indent="0">
              <a:buNone/>
            </a:pPr>
            <a:r>
              <a:rPr lang="en-US" sz="2000" dirty="0"/>
              <a:t>	c) A maximum of $600 will be awarded to each undergraduate recipient per semester or summer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	d) Groups of 3 or more students applying together for the same project will be given $1,500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	e) Projects must be supervised by a faculty mentor or sponsor and candidates must have a proper career goals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IN" sz="2000" dirty="0" smtClean="0"/>
              <a:t>174) </a:t>
            </a:r>
            <a:r>
              <a:rPr lang="en-US" sz="2000" dirty="0"/>
              <a:t>Indira Gandhi Single Girl Child </a:t>
            </a:r>
            <a:r>
              <a:rPr lang="en-US" sz="2000" dirty="0" smtClean="0"/>
              <a:t>Scholarship </a:t>
            </a:r>
            <a:r>
              <a:rPr lang="en-US" sz="2000" dirty="0"/>
              <a:t>offered financial assistance </a:t>
            </a:r>
            <a:r>
              <a:rPr lang="en-US" sz="2000" dirty="0" smtClean="0"/>
              <a:t>for two years of INR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IN" sz="2000" dirty="0">
                <a:hlinkClick r:id="rId3"/>
              </a:rPr>
              <a:t>36,200 per </a:t>
            </a:r>
            <a:r>
              <a:rPr lang="en-IN" sz="2000" dirty="0" smtClean="0">
                <a:hlinkClick r:id="rId3"/>
              </a:rPr>
              <a:t>annum</a:t>
            </a:r>
            <a:r>
              <a:rPr lang="en-IN" sz="2000" dirty="0" smtClean="0"/>
              <a:t>		b) 30,500 </a:t>
            </a:r>
            <a:r>
              <a:rPr lang="en-IN" sz="2000" dirty="0"/>
              <a:t>per </a:t>
            </a:r>
            <a:r>
              <a:rPr lang="en-IN" sz="2000" dirty="0" smtClean="0"/>
              <a:t>annum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60,000 </a:t>
            </a:r>
            <a:r>
              <a:rPr lang="en-IN" sz="2000" dirty="0"/>
              <a:t>per </a:t>
            </a:r>
            <a:r>
              <a:rPr lang="en-IN" sz="2000" dirty="0" smtClean="0"/>
              <a:t>annum		d) 36,500 </a:t>
            </a:r>
            <a:r>
              <a:rPr lang="en-IN" sz="2000" dirty="0"/>
              <a:t>per </a:t>
            </a:r>
            <a:r>
              <a:rPr lang="en-IN" sz="2000" dirty="0" smtClean="0"/>
              <a:t>annum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175) </a:t>
            </a:r>
            <a:r>
              <a:rPr lang="en-US" sz="2000" dirty="0"/>
              <a:t>Indira Gandhi Single Girl Child Scholarship </a:t>
            </a:r>
            <a:r>
              <a:rPr lang="en-US" sz="2000" dirty="0" smtClean="0"/>
              <a:t>given only girls students pursuing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PG course </a:t>
            </a:r>
            <a:r>
              <a:rPr lang="en-US" sz="2000" dirty="0" smtClean="0"/>
              <a:t>			b) UG course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</a:t>
            </a:r>
            <a:r>
              <a:rPr lang="en-US" sz="2000" dirty="0" err="1" smtClean="0"/>
              <a:t>B.ed</a:t>
            </a:r>
            <a:r>
              <a:rPr lang="en-US" sz="2000" dirty="0" smtClean="0"/>
              <a:t> 				d) All of these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1509410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52400" y="150812"/>
            <a:ext cx="8839200" cy="7467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4000" b="1" dirty="0" smtClean="0">
                <a:solidFill>
                  <a:srgbClr val="FF0000"/>
                </a:solidFill>
              </a:rPr>
              <a:t>NISER  Travel Support </a:t>
            </a:r>
          </a:p>
          <a:p>
            <a:pPr marL="0" indent="0">
              <a:buNone/>
            </a:pPr>
            <a:r>
              <a:rPr lang="en-IN" sz="2000" dirty="0" smtClean="0"/>
              <a:t>	( </a:t>
            </a:r>
            <a:r>
              <a:rPr lang="en-IN" sz="2000" dirty="0" smtClean="0">
                <a:hlinkClick r:id="rId2"/>
              </a:rPr>
              <a:t>https://www.niser.ac.in/content/travel-support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IN" sz="2000" dirty="0"/>
              <a:t/>
            </a:r>
            <a:br>
              <a:rPr lang="en-IN" sz="2000" dirty="0"/>
            </a:b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3000" b="1" dirty="0" smtClean="0">
                <a:solidFill>
                  <a:srgbClr val="FF0000"/>
                </a:solidFill>
              </a:rPr>
              <a:t>Some others fellowship program for women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 1) </a:t>
            </a:r>
            <a:r>
              <a:rPr lang="en-US" sz="2000" dirty="0" smtClean="0"/>
              <a:t> </a:t>
            </a:r>
            <a:r>
              <a:rPr lang="en-US" sz="2000" dirty="0">
                <a:hlinkClick r:id="rId3"/>
              </a:rPr>
              <a:t>Women Scientist Scheme by DST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 2)  </a:t>
            </a:r>
            <a:r>
              <a:rPr lang="en-US" sz="2000" dirty="0" smtClean="0">
                <a:hlinkClick r:id="rId4"/>
              </a:rPr>
              <a:t>Women </a:t>
            </a:r>
            <a:r>
              <a:rPr lang="en-US" sz="2000" dirty="0">
                <a:hlinkClick r:id="rId4"/>
              </a:rPr>
              <a:t>Scientist Scheme by DBT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 3)  </a:t>
            </a:r>
            <a:r>
              <a:rPr lang="en-US" sz="2000" dirty="0" smtClean="0">
                <a:hlinkClick r:id="rId5"/>
              </a:rPr>
              <a:t>Women </a:t>
            </a:r>
            <a:r>
              <a:rPr lang="en-US" sz="2000" dirty="0">
                <a:hlinkClick r:id="rId5"/>
              </a:rPr>
              <a:t>in Science lectures by EMBO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4) </a:t>
            </a:r>
            <a:r>
              <a:rPr lang="en-US" sz="2000" dirty="0" smtClean="0">
                <a:hlinkClick r:id="rId6"/>
              </a:rPr>
              <a:t>Post </a:t>
            </a:r>
            <a:r>
              <a:rPr lang="en-US" sz="2000" dirty="0">
                <a:hlinkClick r:id="rId6"/>
              </a:rPr>
              <a:t>Doctoral Fellowship for Women</a:t>
            </a:r>
            <a:endParaRPr lang="en-I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446212"/>
            <a:ext cx="4114800" cy="40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64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396"/>
            <a:ext cx="8329642" cy="73751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4000" dirty="0" smtClean="0">
                <a:solidFill>
                  <a:srgbClr val="C00000"/>
                </a:solidFill>
              </a:rPr>
              <a:t>Indian </a:t>
            </a:r>
            <a:r>
              <a:rPr lang="en-IN" sz="4000" dirty="0">
                <a:solidFill>
                  <a:srgbClr val="C00000"/>
                </a:solidFill>
              </a:rPr>
              <a:t>Statistical </a:t>
            </a:r>
            <a:r>
              <a:rPr lang="en-IN" sz="4000" dirty="0" smtClean="0">
                <a:solidFill>
                  <a:srgbClr val="C00000"/>
                </a:solidFill>
              </a:rPr>
              <a:t>Institute(ISI)</a:t>
            </a:r>
            <a:endParaRPr lang="en-US" sz="4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dirty="0" smtClean="0"/>
              <a:t>( </a:t>
            </a:r>
            <a:r>
              <a:rPr lang="en-US" sz="2000" dirty="0" smtClean="0">
                <a:hlinkClick r:id="rId2"/>
              </a:rPr>
              <a:t>https://www.isical.ac.in/</a:t>
            </a:r>
            <a:r>
              <a:rPr lang="en-US" sz="2000" dirty="0" smtClean="0"/>
              <a:t> )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7</a:t>
            </a:r>
            <a:r>
              <a:rPr lang="en-US" sz="2000" dirty="0" smtClean="0"/>
              <a:t>)  How many ISI are there in India?</a:t>
            </a:r>
          </a:p>
          <a:p>
            <a:pPr marL="457200" indent="-457200">
              <a:buNone/>
            </a:pPr>
            <a:r>
              <a:rPr lang="en-US" sz="2000" dirty="0" smtClean="0"/>
              <a:t>       a)</a:t>
            </a:r>
            <a:r>
              <a:rPr lang="en-US" sz="2000" b="1" dirty="0"/>
              <a:t> </a:t>
            </a:r>
            <a:r>
              <a:rPr lang="en-US" sz="2000" dirty="0"/>
              <a:t>5</a:t>
            </a:r>
            <a:r>
              <a:rPr lang="en-US" sz="2000" dirty="0" smtClean="0"/>
              <a:t>                                      c) 7</a:t>
            </a:r>
          </a:p>
          <a:p>
            <a:pPr marL="457200" indent="-457200">
              <a:buNone/>
            </a:pPr>
            <a:r>
              <a:rPr lang="en-US" sz="2000" dirty="0" smtClean="0"/>
              <a:t>       b)11                                    d) </a:t>
            </a:r>
            <a:r>
              <a:rPr lang="en-US" sz="2000" b="1" dirty="0" smtClean="0"/>
              <a:t>6</a:t>
            </a:r>
          </a:p>
          <a:p>
            <a:pPr marL="457200" indent="-457200">
              <a:buNone/>
            </a:pPr>
            <a:r>
              <a:rPr lang="en-US" sz="2000" dirty="0"/>
              <a:t>It has </a:t>
            </a:r>
            <a:r>
              <a:rPr lang="en-US" sz="2000" b="1" dirty="0"/>
              <a:t>four</a:t>
            </a:r>
            <a:r>
              <a:rPr lang="en-US" sz="2000" dirty="0"/>
              <a:t> subsidiary centres focused in academics at 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b="1" dirty="0" smtClean="0"/>
              <a:t>Delhi</a:t>
            </a:r>
            <a:r>
              <a:rPr lang="en-US" sz="2000" b="1" dirty="0"/>
              <a:t>, Bengaluru, Chennai and Tezpur, </a:t>
            </a:r>
            <a:r>
              <a:rPr lang="en-US" sz="2000" dirty="0"/>
              <a:t>and a branch at </a:t>
            </a:r>
            <a:r>
              <a:rPr lang="en-US" sz="2000" b="1" dirty="0" smtClean="0"/>
              <a:t>Giridih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b="1" dirty="0" smtClean="0"/>
              <a:t>KOLKATA(HQ)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None/>
            </a:pPr>
            <a:r>
              <a:rPr lang="en-US" sz="2000" dirty="0"/>
              <a:t>8</a:t>
            </a:r>
            <a:r>
              <a:rPr lang="en-US" sz="2000" dirty="0" smtClean="0"/>
              <a:t>)  ISI Kolkata conduct their entrance exam(masters) in which time?</a:t>
            </a:r>
          </a:p>
          <a:p>
            <a:pPr marL="457200" indent="-457200">
              <a:buNone/>
            </a:pPr>
            <a:r>
              <a:rPr lang="en-US" sz="2000" dirty="0" smtClean="0"/>
              <a:t>        a)  </a:t>
            </a:r>
            <a:r>
              <a:rPr lang="en-US" sz="2000" b="1" dirty="0" smtClean="0"/>
              <a:t>March-May</a:t>
            </a:r>
            <a:r>
              <a:rPr lang="en-US" sz="2000" dirty="0" smtClean="0"/>
              <a:t>                                      c)  January- March</a:t>
            </a:r>
          </a:p>
          <a:p>
            <a:pPr marL="457200" indent="-457200">
              <a:buNone/>
            </a:pPr>
            <a:r>
              <a:rPr lang="en-US" sz="2000" dirty="0" smtClean="0"/>
              <a:t>        b)  August-</a:t>
            </a:r>
            <a:r>
              <a:rPr lang="en-US" sz="2000" dirty="0"/>
              <a:t>O</a:t>
            </a:r>
            <a:r>
              <a:rPr lang="en-US" sz="2000" dirty="0" smtClean="0"/>
              <a:t>ctober                               d)</a:t>
            </a:r>
            <a:r>
              <a:rPr lang="en-US" sz="2000" dirty="0"/>
              <a:t> </a:t>
            </a:r>
            <a:r>
              <a:rPr lang="en-US" sz="2000" dirty="0" smtClean="0"/>
              <a:t> April- June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/>
              <a:t>9</a:t>
            </a:r>
            <a:r>
              <a:rPr lang="en-US" sz="2000" dirty="0" smtClean="0"/>
              <a:t>)  Which ISI offers  M.Math  course  after B.sc?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 </a:t>
            </a:r>
            <a:r>
              <a:rPr lang="en-US" sz="2000" b="1" dirty="0" smtClean="0"/>
              <a:t>ISI KOLKATA</a:t>
            </a:r>
            <a:r>
              <a:rPr lang="en-US" sz="2000" dirty="0" smtClean="0"/>
              <a:t>		c) ISI HYDERABAD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 ISI MUMBAI		d) ISI  DELHI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10)  After qualifying GATE exam one student get a chance to pursue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only P.HD                                c) only M.tech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</a:t>
            </a:r>
            <a:r>
              <a:rPr lang="en-US" sz="2000" b="1" dirty="0" smtClean="0"/>
              <a:t>M.Tech or P.HD  </a:t>
            </a:r>
            <a:r>
              <a:rPr lang="en-US" sz="2000" dirty="0" smtClean="0"/>
              <a:t>	             d)  none of these</a:t>
            </a:r>
          </a:p>
          <a:p>
            <a:pPr marL="457200" indent="-457200">
              <a:buAutoNum type="arabicParenR" startAt="4"/>
            </a:pPr>
            <a:endParaRPr lang="en-US" sz="2000" dirty="0"/>
          </a:p>
          <a:p>
            <a:pPr marL="457200" indent="-45720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7" y="792460"/>
            <a:ext cx="1656184" cy="1866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7012"/>
            <a:ext cx="8686800" cy="739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DST Women Scientist Scheme (WOS-A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 smtClean="0"/>
              <a:t>	( </a:t>
            </a:r>
            <a:r>
              <a:rPr lang="en-US" sz="2000" dirty="0" smtClean="0">
                <a:hlinkClick r:id="rId2"/>
              </a:rPr>
              <a:t>https://online-wosa.gov.in/wos/</a:t>
            </a:r>
            <a:r>
              <a:rPr lang="en-US" sz="2000" dirty="0" smtClean="0"/>
              <a:t> )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176) The </a:t>
            </a:r>
            <a:r>
              <a:rPr lang="en-IN" sz="2000" dirty="0"/>
              <a:t>Education </a:t>
            </a:r>
            <a:r>
              <a:rPr lang="en-IN" sz="2000" dirty="0" smtClean="0"/>
              <a:t>Qualification for </a:t>
            </a:r>
            <a:r>
              <a:rPr lang="en-IN" sz="2000" dirty="0"/>
              <a:t>DST Women Scientist </a:t>
            </a:r>
            <a:r>
              <a:rPr lang="en-IN" sz="2000" dirty="0" smtClean="0"/>
              <a:t>Scheme is</a:t>
            </a:r>
          </a:p>
          <a:p>
            <a:pPr marL="0" indent="0">
              <a:buNone/>
            </a:pPr>
            <a:r>
              <a:rPr lang="en-US" sz="2000" dirty="0" smtClean="0"/>
              <a:t>	a) </a:t>
            </a:r>
            <a:r>
              <a:rPr lang="en-US" sz="2000" b="1" dirty="0" smtClean="0"/>
              <a:t>M.sc/equivalent degree</a:t>
            </a:r>
            <a:r>
              <a:rPr lang="en-US" sz="2000" dirty="0" smtClean="0"/>
              <a:t>		b) Under graduation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diploma 				d) Any of these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177) Which organization  awards women scientists  by this schemes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/>
              <a:t>Department of Science and </a:t>
            </a:r>
            <a:r>
              <a:rPr lang="en-US" sz="2000" b="1" dirty="0" smtClean="0"/>
              <a:t>Technology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</a:t>
            </a:r>
            <a:r>
              <a:rPr lang="en-US" sz="2000" dirty="0"/>
              <a:t>Department of </a:t>
            </a:r>
            <a:r>
              <a:rPr lang="en-US" sz="2000" dirty="0" smtClean="0"/>
              <a:t>telecommunication</a:t>
            </a:r>
          </a:p>
          <a:p>
            <a:pPr marL="0" indent="0">
              <a:buNone/>
            </a:pPr>
            <a:r>
              <a:rPr lang="en-US" sz="2000" dirty="0"/>
              <a:t>	c) </a:t>
            </a:r>
            <a:r>
              <a:rPr lang="en-US" sz="2000" dirty="0" smtClean="0"/>
              <a:t>Department </a:t>
            </a:r>
            <a:r>
              <a:rPr lang="en-US" sz="2000" dirty="0"/>
              <a:t>of women and child development</a:t>
            </a:r>
          </a:p>
          <a:p>
            <a:pPr marL="0" indent="0">
              <a:buNone/>
            </a:pPr>
            <a:r>
              <a:rPr lang="en-US" sz="2000" dirty="0"/>
              <a:t>	d) </a:t>
            </a:r>
            <a:r>
              <a:rPr lang="en-US" sz="2000" dirty="0" smtClean="0"/>
              <a:t>Department </a:t>
            </a:r>
            <a:r>
              <a:rPr lang="en-US" sz="2000" dirty="0"/>
              <a:t>of health and family </a:t>
            </a:r>
            <a:r>
              <a:rPr lang="en-US" sz="2000" dirty="0" smtClean="0"/>
              <a:t>welfare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178) The age limit for </a:t>
            </a:r>
            <a:r>
              <a:rPr lang="en-IN" sz="2000" dirty="0"/>
              <a:t>DST Women Scientist </a:t>
            </a:r>
            <a:r>
              <a:rPr lang="en-IN" sz="2000" dirty="0" smtClean="0"/>
              <a:t>Scheme is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27 years </a:t>
            </a:r>
            <a:r>
              <a:rPr lang="en-IN" sz="2000" dirty="0" smtClean="0"/>
              <a:t>			b) 28 years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29 years 			d) 30 years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179) Which statement is correct </a:t>
            </a:r>
            <a:r>
              <a:rPr lang="en-US" sz="2000" dirty="0"/>
              <a:t>for </a:t>
            </a:r>
            <a:r>
              <a:rPr lang="en-IN" sz="2000" dirty="0"/>
              <a:t>DST Women Scientist Scheme </a:t>
            </a:r>
            <a:r>
              <a:rPr lang="en-IN" sz="2000" dirty="0" smtClean="0"/>
              <a:t>?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US" sz="2000" dirty="0"/>
              <a:t>The amount of fellowship for </a:t>
            </a:r>
            <a:r>
              <a:rPr lang="en-US" sz="2000" dirty="0" smtClean="0"/>
              <a:t>M.sc students will </a:t>
            </a:r>
            <a:r>
              <a:rPr lang="en-US" sz="2000" dirty="0"/>
              <a:t>be </a:t>
            </a:r>
            <a:r>
              <a:rPr lang="en-US" sz="2000" dirty="0" err="1"/>
              <a:t>Rs</a:t>
            </a:r>
            <a:r>
              <a:rPr lang="en-US" sz="2000" dirty="0"/>
              <a:t>. 30,000/- </a:t>
            </a:r>
            <a:r>
              <a:rPr lang="en-US" sz="2000" dirty="0" smtClean="0"/>
              <a:t>PM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</a:t>
            </a:r>
            <a:r>
              <a:rPr lang="en-US" sz="2000" dirty="0"/>
              <a:t>Women scientists, with </a:t>
            </a:r>
            <a:r>
              <a:rPr lang="en-US" sz="2000" dirty="0" err="1"/>
              <a:t>M.Tech</a:t>
            </a:r>
            <a:r>
              <a:rPr lang="en-US" sz="2000" dirty="0"/>
              <a:t>, or MD/MS, DM/MCH in Medical </a:t>
            </a:r>
            <a:r>
              <a:rPr lang="en-US" sz="2000" dirty="0" smtClean="0"/>
              <a:t>Sciences will be given </a:t>
            </a:r>
            <a:r>
              <a:rPr lang="en-IN" sz="2000" dirty="0"/>
              <a:t>Rs.40,000/- </a:t>
            </a:r>
            <a:r>
              <a:rPr lang="en-IN" sz="2000" dirty="0" smtClean="0"/>
              <a:t>PM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</a:t>
            </a:r>
            <a:r>
              <a:rPr lang="en-US" sz="2000" dirty="0"/>
              <a:t>Women scientists having Ph.D. A degree in Basic or Applied </a:t>
            </a:r>
            <a:r>
              <a:rPr lang="en-US" sz="2000" dirty="0" smtClean="0"/>
              <a:t>Sciences will be </a:t>
            </a:r>
            <a:r>
              <a:rPr lang="en-US" sz="2000" dirty="0"/>
              <a:t>entitled to a fellowship of Rs.55,000/- PM.</a:t>
            </a:r>
          </a:p>
          <a:p>
            <a:pPr marL="0" indent="0">
              <a:buNone/>
            </a:pPr>
            <a:r>
              <a:rPr lang="en-IN" sz="2000" dirty="0" smtClean="0"/>
              <a:t>	d) </a:t>
            </a:r>
            <a:r>
              <a:rPr lang="en-IN" sz="2000" b="1" dirty="0" smtClean="0"/>
              <a:t>All of these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95616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7012"/>
            <a:ext cx="8763000" cy="731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"Innovation in Science Pursuit for Inspired </a:t>
            </a:r>
            <a:r>
              <a:rPr lang="en-US" sz="2800" b="1" dirty="0" smtClean="0">
                <a:solidFill>
                  <a:srgbClr val="FF0000"/>
                </a:solidFill>
              </a:rPr>
              <a:t>Research” (</a:t>
            </a:r>
            <a:r>
              <a:rPr lang="en-IN" sz="2800" b="1" dirty="0" smtClean="0">
                <a:solidFill>
                  <a:srgbClr val="FF0000"/>
                </a:solidFill>
              </a:rPr>
              <a:t>INSPIRE)</a:t>
            </a:r>
          </a:p>
          <a:p>
            <a:pPr marL="0" indent="0">
              <a:buNone/>
            </a:pPr>
            <a:r>
              <a:rPr lang="en-IN" sz="2000" dirty="0" smtClean="0"/>
              <a:t>	( </a:t>
            </a:r>
            <a:r>
              <a:rPr lang="en-IN" sz="2000" dirty="0" smtClean="0">
                <a:hlinkClick r:id="rId2"/>
              </a:rPr>
              <a:t>https://www.online-inspire.gov.in/</a:t>
            </a:r>
            <a:r>
              <a:rPr lang="en-IN" sz="2000" dirty="0" smtClean="0"/>
              <a:t> )</a:t>
            </a:r>
          </a:p>
          <a:p>
            <a:pPr marL="0" indent="0">
              <a:buNone/>
            </a:pPr>
            <a:r>
              <a:rPr lang="en-US" sz="2000" dirty="0" smtClean="0"/>
              <a:t>180) INSPIRE </a:t>
            </a:r>
            <a:r>
              <a:rPr lang="en-US" sz="2000" dirty="0"/>
              <a:t>Faculty Fellowship Scheme is a component under INSPIRE for young researchers in the age group of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a) </a:t>
            </a:r>
            <a:r>
              <a:rPr lang="en-US" sz="2000" b="1" dirty="0" smtClean="0"/>
              <a:t>27-32 years</a:t>
            </a:r>
            <a:r>
              <a:rPr lang="en-US" sz="2000" dirty="0" smtClean="0"/>
              <a:t>				b) 25-32 years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27-30 years				d) 25-30 years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181) How many scheme under INSPIRE 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3</a:t>
            </a:r>
            <a:r>
              <a:rPr lang="en-US" sz="2000" dirty="0" smtClean="0"/>
              <a:t>		b) 5		c) 4		d) 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4722812"/>
            <a:ext cx="585978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9129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7012"/>
            <a:ext cx="8686800" cy="723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000" dirty="0" smtClean="0"/>
              <a:t>182) Which are the </a:t>
            </a:r>
            <a:r>
              <a:rPr lang="en-IN" sz="2000" dirty="0"/>
              <a:t>n</a:t>
            </a:r>
            <a:r>
              <a:rPr lang="en-IN" sz="2000" dirty="0" smtClean="0"/>
              <a:t>ame of the INSPIRE schemes 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US" sz="2000" dirty="0"/>
              <a:t>Scheme for Early Attraction of Talent (</a:t>
            </a:r>
            <a:r>
              <a:rPr lang="en-US" sz="2000" dirty="0" smtClean="0"/>
              <a:t>SEATS)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</a:t>
            </a:r>
            <a:r>
              <a:rPr lang="en-US" sz="2000" dirty="0"/>
              <a:t>Scholarship for Higher Education (SHE) 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c) </a:t>
            </a:r>
            <a:r>
              <a:rPr lang="en-US" sz="2000" dirty="0"/>
              <a:t>Assured Opportunity for Research Careers (AORC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d) </a:t>
            </a:r>
            <a:r>
              <a:rPr lang="en-US" sz="2000" b="1" dirty="0" smtClean="0"/>
              <a:t>All of these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IN" sz="2000" dirty="0" smtClean="0"/>
              <a:t>183) SEATS aims for the students </a:t>
            </a:r>
            <a:r>
              <a:rPr lang="en-US" sz="2000" dirty="0"/>
              <a:t>by providing </a:t>
            </a:r>
            <a:r>
              <a:rPr lang="en-US" sz="2000" b="1" dirty="0"/>
              <a:t>INSPIRE Award</a:t>
            </a:r>
            <a:r>
              <a:rPr lang="en-US" sz="2000" dirty="0"/>
              <a:t> of </a:t>
            </a:r>
            <a:r>
              <a:rPr lang="en-US" sz="2000" dirty="0" err="1"/>
              <a:t>Rs</a:t>
            </a:r>
            <a:r>
              <a:rPr lang="en-US" sz="2000" dirty="0"/>
              <a:t> 5000 to one million young </a:t>
            </a:r>
            <a:r>
              <a:rPr lang="en-US" sz="2000" dirty="0" smtClean="0"/>
              <a:t>learners from class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IN" sz="2000" b="1" dirty="0"/>
              <a:t>VI to Class </a:t>
            </a:r>
            <a:r>
              <a:rPr lang="en-IN" sz="2000" b="1" dirty="0" smtClean="0"/>
              <a:t>X </a:t>
            </a:r>
            <a:r>
              <a:rPr lang="en-IN" sz="2000" dirty="0" smtClean="0"/>
              <a:t>				b) VII </a:t>
            </a:r>
            <a:r>
              <a:rPr lang="en-IN" sz="2000" dirty="0"/>
              <a:t>to Class </a:t>
            </a:r>
            <a:r>
              <a:rPr lang="en-IN" sz="2000" dirty="0" smtClean="0"/>
              <a:t>X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c) VIII </a:t>
            </a:r>
            <a:r>
              <a:rPr lang="en-IN" sz="2000" dirty="0"/>
              <a:t>to Class </a:t>
            </a:r>
            <a:r>
              <a:rPr lang="en-IN" sz="2000" dirty="0" smtClean="0"/>
              <a:t>X				d) All of these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184) </a:t>
            </a:r>
            <a:r>
              <a:rPr lang="en-US" sz="2000" dirty="0"/>
              <a:t>The </a:t>
            </a:r>
            <a:r>
              <a:rPr lang="en-US" sz="2000" dirty="0" smtClean="0"/>
              <a:t>scheme </a:t>
            </a:r>
            <a:r>
              <a:rPr lang="en-US" sz="2000" b="1" dirty="0" smtClean="0"/>
              <a:t>SHE</a:t>
            </a:r>
            <a:r>
              <a:rPr lang="en-US" sz="2000" dirty="0" smtClean="0"/>
              <a:t> </a:t>
            </a:r>
            <a:r>
              <a:rPr lang="en-US" sz="2000" dirty="0"/>
              <a:t>offers 10,000 Scholarship every year in the age group 17-22 </a:t>
            </a:r>
            <a:r>
              <a:rPr lang="en-US" sz="2000" dirty="0" smtClean="0"/>
              <a:t>years with </a:t>
            </a:r>
            <a:r>
              <a:rPr lang="en-US" sz="2000" dirty="0" err="1" smtClean="0"/>
              <a:t>Rs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80,000</a:t>
            </a:r>
            <a:r>
              <a:rPr lang="en-US" sz="2000" dirty="0" smtClean="0"/>
              <a:t>	b) 50,000	c) 40,000		d) 1lakh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185) Which are true ?        </a:t>
            </a:r>
          </a:p>
          <a:p>
            <a:pPr marL="0" indent="0">
              <a:buNone/>
            </a:pPr>
            <a:r>
              <a:rPr lang="en-IN" sz="2000" b="1" dirty="0" smtClean="0"/>
              <a:t>INSPIRE AORC </a:t>
            </a:r>
            <a:r>
              <a:rPr lang="en-IN" sz="2000" dirty="0" smtClean="0"/>
              <a:t>is given </a:t>
            </a:r>
          </a:p>
          <a:p>
            <a:pPr marL="0" indent="0">
              <a:buNone/>
            </a:pPr>
            <a:r>
              <a:rPr lang="en-IN" sz="2000" dirty="0" smtClean="0"/>
              <a:t>        a) </a:t>
            </a:r>
            <a:r>
              <a:rPr lang="en-US" sz="2000" dirty="0" smtClean="0"/>
              <a:t>For </a:t>
            </a:r>
            <a:r>
              <a:rPr lang="en-US" sz="2000" dirty="0"/>
              <a:t>2 years, the selected fellows receive a monthly amount of INR 25,000.</a:t>
            </a:r>
            <a:br>
              <a:rPr lang="en-US" sz="2000" dirty="0"/>
            </a:br>
            <a:r>
              <a:rPr lang="en-US" sz="2000" dirty="0" smtClean="0"/>
              <a:t>        b) For </a:t>
            </a:r>
            <a:r>
              <a:rPr lang="en-US" sz="2000" dirty="0"/>
              <a:t>the last 3 years, the fellows receive INR 28,000 per month.</a:t>
            </a:r>
          </a:p>
          <a:p>
            <a:pPr marL="0" indent="0">
              <a:buNone/>
            </a:pPr>
            <a:r>
              <a:rPr lang="en-US" sz="2000" dirty="0" smtClean="0"/>
              <a:t>        c) Fellows </a:t>
            </a:r>
            <a:r>
              <a:rPr lang="en-US" sz="2000" dirty="0"/>
              <a:t>also receive House Rent Allowance (HRA) and a contingency grant of INR 20,000 per annum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d) </a:t>
            </a:r>
            <a:r>
              <a:rPr lang="en-US" sz="2000" b="1" dirty="0" smtClean="0"/>
              <a:t>All of these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15129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7012"/>
            <a:ext cx="8763000" cy="739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000" dirty="0" smtClean="0"/>
              <a:t>186) I </a:t>
            </a:r>
            <a:r>
              <a:rPr lang="en-US" sz="2000" dirty="0"/>
              <a:t>have completed my B.Sc. course. I wish to avail one-year break from studies </a:t>
            </a:r>
          </a:p>
          <a:p>
            <a:pPr marL="0" indent="0">
              <a:buNone/>
            </a:pPr>
            <a:r>
              <a:rPr lang="en-US" sz="2000" dirty="0"/>
              <a:t>before joining M.Sc. course. Will my scholarship be continued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Yes 					b) </a:t>
            </a:r>
            <a:r>
              <a:rPr lang="en-US" sz="2000" b="1" dirty="0" smtClean="0"/>
              <a:t>No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187) Age </a:t>
            </a:r>
            <a:r>
              <a:rPr lang="en-US" sz="2000" dirty="0"/>
              <a:t>criterion for applying for </a:t>
            </a:r>
            <a:r>
              <a:rPr lang="en-US" sz="2000" dirty="0" smtClean="0"/>
              <a:t>SHE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17-22	</a:t>
            </a:r>
            <a:r>
              <a:rPr lang="en-US" sz="2000" dirty="0" smtClean="0"/>
              <a:t>	b) 18-23		c) 16- 23		d) 20-25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188) </a:t>
            </a:r>
            <a:r>
              <a:rPr lang="en-IN" sz="2000" dirty="0"/>
              <a:t> </a:t>
            </a:r>
            <a:r>
              <a:rPr lang="en-IN" sz="2000" b="1" dirty="0">
                <a:hlinkClick r:id="rId2"/>
              </a:rPr>
              <a:t>Swami Vivekananda </a:t>
            </a:r>
            <a:r>
              <a:rPr lang="en-IN" sz="2000" b="1" dirty="0" smtClean="0">
                <a:hlinkClick r:id="rId2"/>
              </a:rPr>
              <a:t>Scholarship </a:t>
            </a:r>
            <a:r>
              <a:rPr lang="en-IN" sz="2000" dirty="0" smtClean="0"/>
              <a:t>is also known as</a:t>
            </a:r>
          </a:p>
          <a:p>
            <a:pPr marL="0" indent="0">
              <a:buNone/>
            </a:pPr>
            <a:r>
              <a:rPr lang="en-IN" sz="2000" dirty="0"/>
              <a:t>	</a:t>
            </a:r>
            <a:r>
              <a:rPr lang="en-IN" sz="2000" dirty="0" smtClean="0"/>
              <a:t>a) </a:t>
            </a:r>
            <a:r>
              <a:rPr lang="en-IN" sz="2000" b="1" dirty="0" smtClean="0"/>
              <a:t>Bikash Bhavan Scholarship </a:t>
            </a:r>
            <a:r>
              <a:rPr lang="en-IN" sz="2000" dirty="0" smtClean="0"/>
              <a:t>		b) Nabanna  scholarship</a:t>
            </a:r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189) </a:t>
            </a:r>
            <a:r>
              <a:rPr lang="en-US" sz="2000" dirty="0"/>
              <a:t>The scholarship amount ranges from </a:t>
            </a:r>
            <a:r>
              <a:rPr lang="en-US" sz="2000" dirty="0" smtClean="0"/>
              <a:t>(</a:t>
            </a:r>
            <a:r>
              <a:rPr lang="en-US" sz="2000" dirty="0"/>
              <a:t>HS, UG Honors, PG, Medical, Engineering, Nursing, Paramedical, </a:t>
            </a:r>
            <a:r>
              <a:rPr lang="en-US" sz="2000" dirty="0" smtClean="0"/>
              <a:t>Diploma)</a:t>
            </a:r>
          </a:p>
          <a:p>
            <a:pPr marL="0" indent="0">
              <a:buNone/>
            </a:pPr>
            <a:r>
              <a:rPr lang="en-US" sz="2000" dirty="0" smtClean="0"/>
              <a:t>	a) </a:t>
            </a:r>
            <a:r>
              <a:rPr lang="en-US" sz="2000" b="1" dirty="0" smtClean="0"/>
              <a:t>INR 12,000 to INR 60,000 </a:t>
            </a:r>
            <a:r>
              <a:rPr lang="en-US" sz="2000" b="1" dirty="0"/>
              <a:t>per annum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b) </a:t>
            </a:r>
            <a:r>
              <a:rPr lang="en-US" sz="2000" dirty="0"/>
              <a:t>INR </a:t>
            </a:r>
            <a:r>
              <a:rPr lang="en-US" sz="2000" dirty="0" smtClean="0"/>
              <a:t>20,000 </a:t>
            </a:r>
            <a:r>
              <a:rPr lang="en-US" sz="2000" dirty="0"/>
              <a:t>to INR 60,000 per annum.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	c) </a:t>
            </a:r>
            <a:r>
              <a:rPr lang="en-US" sz="2000" dirty="0"/>
              <a:t>INR 12,000 to INR </a:t>
            </a:r>
            <a:r>
              <a:rPr lang="en-US" sz="2000" dirty="0" smtClean="0"/>
              <a:t>70,000 </a:t>
            </a:r>
            <a:r>
              <a:rPr lang="en-US" sz="2000" dirty="0"/>
              <a:t>per annum.</a:t>
            </a: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	d) </a:t>
            </a:r>
            <a:r>
              <a:rPr lang="en-US" sz="2000" dirty="0"/>
              <a:t>INR 12,000 to INR </a:t>
            </a:r>
            <a:r>
              <a:rPr lang="en-US" sz="2000" dirty="0" smtClean="0"/>
              <a:t>80,000 </a:t>
            </a:r>
            <a:r>
              <a:rPr lang="en-US" sz="2000" dirty="0"/>
              <a:t>per annum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190) </a:t>
            </a:r>
            <a:r>
              <a:rPr lang="en-US" sz="2000" dirty="0" err="1" smtClean="0"/>
              <a:t>Kanyashree</a:t>
            </a:r>
            <a:r>
              <a:rPr lang="en-US" sz="2000" dirty="0" smtClean="0"/>
              <a:t> K3 scholarship for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P.G Students </a:t>
            </a:r>
            <a:r>
              <a:rPr lang="en-US" sz="2000" dirty="0" smtClean="0"/>
              <a:t>			b) U.G Students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191) To apply K3 student have to pass an UG degree with percentile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45% 	</a:t>
            </a:r>
            <a:r>
              <a:rPr lang="en-US" sz="2000" dirty="0" smtClean="0"/>
              <a:t>	b) 40%		c) 60%		d) 55%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192) Under K3 Scheme Science students will receive per month </a:t>
            </a:r>
            <a:r>
              <a:rPr lang="en-US" sz="2000" dirty="0" err="1" smtClean="0"/>
              <a:t>Rs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2500	</a:t>
            </a:r>
            <a:r>
              <a:rPr lang="en-US" sz="2000" dirty="0" smtClean="0"/>
              <a:t>	b) 2000		c) 4000		d) 1000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65228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4388"/>
            <a:ext cx="8712968" cy="7632847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11) ISI KOLKATA offers which courses for </a:t>
            </a:r>
            <a:r>
              <a:rPr lang="en-US" sz="2000" dirty="0"/>
              <a:t>M</a:t>
            </a:r>
            <a:r>
              <a:rPr lang="en-US" sz="2000" dirty="0" smtClean="0"/>
              <a:t>.tech after M.sc math?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IN" sz="2000" dirty="0" smtClean="0"/>
              <a:t>M Tech (CS)		b) M Tech (</a:t>
            </a:r>
            <a:r>
              <a:rPr lang="en-IN" sz="2000" dirty="0" err="1" smtClean="0"/>
              <a:t>CrS</a:t>
            </a:r>
            <a:r>
              <a:rPr lang="en-IN" sz="2000" dirty="0" smtClean="0"/>
              <a:t>) 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</a:t>
            </a:r>
            <a:r>
              <a:rPr lang="en-IN" sz="2000" dirty="0" smtClean="0"/>
              <a:t>M Tech (QROR)		d) </a:t>
            </a:r>
            <a:r>
              <a:rPr lang="en-IN" sz="2000" b="1" dirty="0" smtClean="0"/>
              <a:t>all of these</a:t>
            </a:r>
          </a:p>
          <a:p>
            <a:pPr marL="457200" indent="-457200">
              <a:buNone/>
            </a:pPr>
            <a:endParaRPr lang="en-US" sz="2000" dirty="0"/>
          </a:p>
          <a:p>
            <a:pPr marL="457200" indent="-457200">
              <a:buNone/>
            </a:pPr>
            <a:r>
              <a:rPr lang="en-US" sz="2000" dirty="0" smtClean="0"/>
              <a:t>12)   Does ISI offer </a:t>
            </a:r>
            <a:r>
              <a:rPr lang="en-IN" sz="2000" dirty="0" smtClean="0"/>
              <a:t>Junior/Senior Research Fellowship program?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yes</a:t>
            </a:r>
            <a:r>
              <a:rPr lang="en-US" sz="2000" dirty="0" smtClean="0"/>
              <a:t>			b) No</a:t>
            </a:r>
          </a:p>
          <a:p>
            <a:pPr marL="457200" indent="-45720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13)  Which ISI offers P.HD program in Mathematics ?</a:t>
            </a:r>
          </a:p>
          <a:p>
            <a:pPr marL="457200" indent="-457200">
              <a:buNone/>
            </a:pPr>
            <a:r>
              <a:rPr lang="en-US" sz="2000" dirty="0" smtClean="0"/>
              <a:t>	a) </a:t>
            </a:r>
            <a:r>
              <a:rPr lang="en-IN" sz="2000" dirty="0" smtClean="0"/>
              <a:t>Kolkata			b) Delhi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</a:t>
            </a:r>
            <a:r>
              <a:rPr lang="en-IN" sz="2000" dirty="0" smtClean="0"/>
              <a:t>Bengaluru			d) </a:t>
            </a:r>
            <a:r>
              <a:rPr lang="en-IN" sz="2000" b="1" dirty="0" smtClean="0"/>
              <a:t>All of these</a:t>
            </a:r>
          </a:p>
          <a:p>
            <a:pPr marL="457200" indent="-457200">
              <a:buNone/>
            </a:pPr>
            <a:endParaRPr lang="en-US" sz="2000" b="1" dirty="0"/>
          </a:p>
          <a:p>
            <a:pPr marL="457200" indent="-457200">
              <a:buNone/>
            </a:pPr>
            <a:r>
              <a:rPr lang="en-US" sz="2000" dirty="0" smtClean="0"/>
              <a:t>14)   Who is the founder of ISI ?</a:t>
            </a:r>
          </a:p>
          <a:p>
            <a:pPr marL="457200" indent="-45720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IN" sz="2000" dirty="0"/>
              <a:t> </a:t>
            </a:r>
            <a:r>
              <a:rPr lang="en-IN" sz="2000" b="1" dirty="0" err="1"/>
              <a:t>Prasanta</a:t>
            </a:r>
            <a:r>
              <a:rPr lang="en-IN" sz="2000" b="1" dirty="0"/>
              <a:t> Chandra </a:t>
            </a:r>
            <a:r>
              <a:rPr lang="en-IN" sz="2000" b="1" dirty="0" err="1" smtClean="0"/>
              <a:t>Mahalanobis</a:t>
            </a:r>
            <a:r>
              <a:rPr lang="en-IN" sz="2000" dirty="0"/>
              <a:t> </a:t>
            </a:r>
            <a:r>
              <a:rPr lang="en-IN" sz="2000" dirty="0" smtClean="0"/>
              <a:t>           b) </a:t>
            </a:r>
            <a:r>
              <a:rPr lang="en-IN" sz="2000" dirty="0" err="1" smtClean="0"/>
              <a:t>Meghnad</a:t>
            </a:r>
            <a:r>
              <a:rPr lang="en-IN" sz="2000" dirty="0" smtClean="0"/>
              <a:t> </a:t>
            </a:r>
            <a:r>
              <a:rPr lang="en-IN" sz="2000" dirty="0" err="1" smtClean="0"/>
              <a:t>Saha</a:t>
            </a:r>
            <a:endParaRPr lang="en-IN" sz="2000" dirty="0" smtClean="0"/>
          </a:p>
          <a:p>
            <a:pPr marL="457200" indent="-457200"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c)  C.V. Raman 			 d) </a:t>
            </a:r>
            <a:r>
              <a:rPr lang="en-US" sz="2000" dirty="0" err="1" smtClean="0"/>
              <a:t>Srinivasa</a:t>
            </a:r>
            <a:r>
              <a:rPr lang="en-US" sz="2000" dirty="0" smtClean="0"/>
              <a:t> </a:t>
            </a:r>
            <a:r>
              <a:rPr lang="en-US" sz="2000" dirty="0" err="1" smtClean="0"/>
              <a:t>Ramanujan</a:t>
            </a:r>
            <a:endParaRPr lang="en-US" sz="2000" dirty="0" smtClean="0"/>
          </a:p>
          <a:p>
            <a:pPr marL="457200" indent="-457200">
              <a:buNone/>
            </a:pPr>
            <a:endParaRPr lang="en-US" sz="2000" dirty="0"/>
          </a:p>
          <a:p>
            <a:pPr marL="457200" indent="-457200">
              <a:buAutoNum type="arabicParenR" startAt="15"/>
            </a:pPr>
            <a:r>
              <a:rPr lang="en-US" sz="2000" dirty="0" smtClean="0"/>
              <a:t>Does ISI have their own fellowship program for UG, PG students  ?</a:t>
            </a:r>
          </a:p>
          <a:p>
            <a:pPr marL="0" indent="0">
              <a:buNone/>
            </a:pPr>
            <a:r>
              <a:rPr lang="en-US" sz="2000" dirty="0" smtClean="0"/>
              <a:t>        a) </a:t>
            </a:r>
            <a:r>
              <a:rPr lang="en-US" sz="2000" b="1" dirty="0" smtClean="0"/>
              <a:t>yes </a:t>
            </a:r>
            <a:r>
              <a:rPr lang="en-US" sz="2000" dirty="0" smtClean="0"/>
              <a:t>  				b) No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For  1) B.Stat/</a:t>
            </a:r>
            <a:r>
              <a:rPr lang="en-US" sz="2000" b="1" dirty="0" err="1" smtClean="0">
                <a:solidFill>
                  <a:srgbClr val="FF0000"/>
                </a:solidFill>
              </a:rPr>
              <a:t>B.math</a:t>
            </a:r>
            <a:r>
              <a:rPr lang="en-US" sz="2000" b="1" dirty="0" smtClean="0">
                <a:solidFill>
                  <a:srgbClr val="FF0000"/>
                </a:solidFill>
              </a:rPr>
              <a:t> :- </a:t>
            </a:r>
            <a:r>
              <a:rPr lang="en-US" sz="2000" b="1" dirty="0" err="1" smtClean="0">
                <a:solidFill>
                  <a:srgbClr val="FF0000"/>
                </a:solidFill>
              </a:rPr>
              <a:t>Rs</a:t>
            </a:r>
            <a:r>
              <a:rPr lang="en-US" sz="2000" b="1" dirty="0" smtClean="0">
                <a:solidFill>
                  <a:srgbClr val="FF0000"/>
                </a:solidFill>
              </a:rPr>
              <a:t>. 5000/month ;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   2) </a:t>
            </a:r>
            <a:r>
              <a:rPr lang="en-US" sz="2000" b="1" dirty="0" err="1" smtClean="0">
                <a:solidFill>
                  <a:srgbClr val="FF0000"/>
                </a:solidFill>
              </a:rPr>
              <a:t>M.Stat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M.math</a:t>
            </a:r>
            <a:r>
              <a:rPr lang="en-US" sz="2000" b="1" dirty="0" smtClean="0">
                <a:solidFill>
                  <a:srgbClr val="FF0000"/>
                </a:solidFill>
              </a:rPr>
              <a:t>/MS(QE)/MS(LIS)/MS(QMS</a:t>
            </a:r>
            <a:r>
              <a:rPr lang="en-US" sz="2000" b="1" dirty="0">
                <a:solidFill>
                  <a:srgbClr val="FF0000"/>
                </a:solidFill>
              </a:rPr>
              <a:t>):- </a:t>
            </a:r>
            <a:r>
              <a:rPr lang="en-US" sz="2000" b="1" dirty="0" err="1">
                <a:solidFill>
                  <a:srgbClr val="FF0000"/>
                </a:solidFill>
              </a:rPr>
              <a:t>Rs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8000/month ;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   3) </a:t>
            </a:r>
            <a:r>
              <a:rPr lang="en-US" sz="2000" b="1" dirty="0" err="1" smtClean="0">
                <a:solidFill>
                  <a:srgbClr val="FF0000"/>
                </a:solidFill>
              </a:rPr>
              <a:t>M.Tech</a:t>
            </a:r>
            <a:r>
              <a:rPr lang="en-US" sz="2000" b="1" dirty="0" smtClean="0">
                <a:solidFill>
                  <a:srgbClr val="FF0000"/>
                </a:solidFill>
              </a:rPr>
              <a:t>(CS/QROR/</a:t>
            </a:r>
            <a:r>
              <a:rPr lang="en-US" sz="2000" b="1" dirty="0" err="1" smtClean="0">
                <a:solidFill>
                  <a:srgbClr val="FF0000"/>
                </a:solidFill>
              </a:rPr>
              <a:t>CrS</a:t>
            </a:r>
            <a:r>
              <a:rPr lang="en-US" sz="2000" b="1" dirty="0" smtClean="0">
                <a:solidFill>
                  <a:srgbClr val="FF0000"/>
                </a:solidFill>
              </a:rPr>
              <a:t>):-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Rs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12400/month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** </a:t>
            </a:r>
            <a:r>
              <a:rPr lang="en-US" sz="2000" b="1" dirty="0" err="1" smtClean="0">
                <a:solidFill>
                  <a:srgbClr val="FF0000"/>
                </a:solidFill>
              </a:rPr>
              <a:t>CrS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IN" sz="2000" dirty="0">
                <a:solidFill>
                  <a:srgbClr val="7030A0"/>
                </a:solidFill>
              </a:rPr>
              <a:t>Cryptology and Security</a:t>
            </a:r>
            <a:r>
              <a:rPr lang="en-US" sz="2000" b="1" dirty="0" smtClean="0">
                <a:solidFill>
                  <a:srgbClr val="FF0000"/>
                </a:solidFill>
              </a:rPr>
              <a:t> , QROR: </a:t>
            </a:r>
            <a:r>
              <a:rPr lang="en-US" sz="2000" dirty="0" smtClean="0">
                <a:solidFill>
                  <a:srgbClr val="00B050"/>
                </a:solidFill>
              </a:rPr>
              <a:t>Quality, reliability and operations Research</a:t>
            </a:r>
            <a:r>
              <a:rPr lang="en-US" sz="2000" dirty="0" smtClean="0"/>
              <a:t> 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036"/>
            <a:ext cx="8229600" cy="7459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Ramakrishna Mission Vivekananda Educational and Research </a:t>
            </a:r>
            <a:r>
              <a:rPr lang="en-US" dirty="0" smtClean="0">
                <a:solidFill>
                  <a:srgbClr val="C00000"/>
                </a:solidFill>
              </a:rPr>
              <a:t>Institute/</a:t>
            </a:r>
            <a:r>
              <a:rPr lang="en-IN" dirty="0">
                <a:solidFill>
                  <a:srgbClr val="C00000"/>
                </a:solidFill>
              </a:rPr>
              <a:t> Vivekananda </a:t>
            </a:r>
            <a:r>
              <a:rPr lang="en-IN" dirty="0" smtClean="0">
                <a:solidFill>
                  <a:srgbClr val="C00000"/>
                </a:solidFill>
              </a:rPr>
              <a:t>University (RKMVERI) </a:t>
            </a:r>
            <a:r>
              <a:rPr lang="en-IN" sz="2000" dirty="0" smtClean="0">
                <a:solidFill>
                  <a:srgbClr val="C00000"/>
                </a:solidFill>
              </a:rPr>
              <a:t>( </a:t>
            </a:r>
            <a:r>
              <a:rPr lang="en-IN" sz="2000" dirty="0" smtClean="0">
                <a:solidFill>
                  <a:srgbClr val="C00000"/>
                </a:solidFill>
                <a:hlinkClick r:id="rId2"/>
              </a:rPr>
              <a:t>http://rkmvu.ac.in/</a:t>
            </a:r>
            <a:r>
              <a:rPr lang="en-IN" sz="2000" dirty="0">
                <a:solidFill>
                  <a:srgbClr val="C00000"/>
                </a:solidFill>
              </a:rPr>
              <a:t> </a:t>
            </a:r>
            <a:r>
              <a:rPr lang="en-IN" sz="2000" dirty="0" smtClean="0">
                <a:solidFill>
                  <a:srgbClr val="C00000"/>
                </a:solidFill>
              </a:rPr>
              <a:t>)</a:t>
            </a:r>
            <a:endParaRPr lang="en-IN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16)   RKMVERI(</a:t>
            </a:r>
            <a:r>
              <a:rPr lang="en-IN" sz="2000" dirty="0" err="1" smtClean="0"/>
              <a:t>Belur</a:t>
            </a:r>
            <a:r>
              <a:rPr lang="en-IN" sz="2000" dirty="0"/>
              <a:t>) offers a two year MSc degree </a:t>
            </a:r>
            <a:r>
              <a:rPr lang="en-IN" sz="2000" dirty="0" err="1" smtClean="0"/>
              <a:t>programe</a:t>
            </a:r>
            <a:r>
              <a:rPr lang="en-IN" sz="2000" dirty="0" smtClean="0"/>
              <a:t> </a:t>
            </a:r>
          </a:p>
          <a:p>
            <a:pPr marL="0" indent="0">
              <a:buNone/>
            </a:pPr>
            <a:r>
              <a:rPr lang="en-IN" sz="2000" dirty="0" smtClean="0"/>
              <a:t>         in </a:t>
            </a:r>
            <a:r>
              <a:rPr lang="en-IN" sz="2000" i="1" dirty="0"/>
              <a:t>Big Data </a:t>
            </a:r>
            <a:r>
              <a:rPr lang="en-IN" sz="2000" i="1" dirty="0" smtClean="0"/>
              <a:t> Analytic</a:t>
            </a:r>
            <a:r>
              <a:rPr lang="en-IN" sz="2000" dirty="0" smtClean="0"/>
              <a:t>s </a:t>
            </a:r>
            <a:r>
              <a:rPr lang="en-IN" sz="2000" dirty="0"/>
              <a:t>(only for male) with</a:t>
            </a:r>
          </a:p>
          <a:p>
            <a:pPr marL="0" indent="0">
              <a:buNone/>
            </a:pPr>
            <a:r>
              <a:rPr lang="en-IN" sz="2000" i="1" dirty="0" smtClean="0"/>
              <a:t>       </a:t>
            </a:r>
            <a:r>
              <a:rPr lang="en-US" sz="2000" dirty="0" smtClean="0"/>
              <a:t>a</a:t>
            </a:r>
            <a:r>
              <a:rPr lang="en-US" sz="2000" dirty="0"/>
              <a:t>) </a:t>
            </a:r>
            <a:r>
              <a:rPr lang="en-IN" sz="2000" b="1" dirty="0"/>
              <a:t>at least 60% in B.SC</a:t>
            </a:r>
            <a:r>
              <a:rPr lang="en-IN" sz="2000" dirty="0"/>
              <a:t>		</a:t>
            </a:r>
            <a:r>
              <a:rPr lang="en-IN" sz="2000" dirty="0" smtClean="0"/>
              <a:t>                b</a:t>
            </a:r>
            <a:r>
              <a:rPr lang="en-IN" sz="2000" dirty="0"/>
              <a:t>) at least 70% in B.SC</a:t>
            </a:r>
          </a:p>
          <a:p>
            <a:pPr marL="457200" indent="-457200">
              <a:buNone/>
            </a:pPr>
            <a:r>
              <a:rPr lang="en-US" sz="2000" dirty="0" smtClean="0"/>
              <a:t>       c</a:t>
            </a:r>
            <a:r>
              <a:rPr lang="en-US" sz="2000" dirty="0"/>
              <a:t>) </a:t>
            </a:r>
            <a:r>
              <a:rPr lang="en-IN" sz="2000" dirty="0"/>
              <a:t>at least 50% in B.SC			d) at least 55% in B.SC</a:t>
            </a:r>
          </a:p>
          <a:p>
            <a:pPr marL="457200" indent="-45720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17)  The </a:t>
            </a:r>
            <a:r>
              <a:rPr lang="en-US" sz="2000" dirty="0"/>
              <a:t>syllabus for </a:t>
            </a:r>
            <a:r>
              <a:rPr lang="en-IN" sz="2000" i="1" dirty="0"/>
              <a:t>Big Data Analytic</a:t>
            </a:r>
            <a:r>
              <a:rPr lang="en-IN" sz="2000" dirty="0"/>
              <a:t>s contains</a:t>
            </a:r>
          </a:p>
          <a:p>
            <a:pPr marL="457200" indent="-457200">
              <a:buNone/>
            </a:pPr>
            <a:r>
              <a:rPr lang="en-US" sz="2000" dirty="0"/>
              <a:t>	a) </a:t>
            </a:r>
            <a:r>
              <a:rPr lang="en-IN" sz="2000" dirty="0"/>
              <a:t>Logical reasoning			                b) Quantitative Aptitude</a:t>
            </a:r>
          </a:p>
          <a:p>
            <a:pPr marL="457200" indent="-457200">
              <a:buNone/>
            </a:pPr>
            <a:r>
              <a:rPr lang="en-US" sz="2000" dirty="0"/>
              <a:t>	b) </a:t>
            </a:r>
            <a:r>
              <a:rPr lang="en-IN" sz="2000" dirty="0"/>
              <a:t>Data Interpretation AND Data Visualization      d)  </a:t>
            </a:r>
            <a:r>
              <a:rPr lang="en-IN" sz="2000" b="1" dirty="0"/>
              <a:t>all of these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18)  Admission process (</a:t>
            </a:r>
            <a:r>
              <a:rPr lang="en-IN" sz="2000" dirty="0"/>
              <a:t>RKMVERI</a:t>
            </a:r>
            <a:r>
              <a:rPr lang="en-US" sz="2000" dirty="0" smtClean="0"/>
              <a:t>) conducted in the time of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err="1" smtClean="0"/>
              <a:t>april-june</a:t>
            </a:r>
            <a:r>
              <a:rPr lang="en-US" sz="2000" b="1" dirty="0" smtClean="0"/>
              <a:t> </a:t>
            </a:r>
            <a:r>
              <a:rPr lang="en-US" sz="2000" dirty="0" smtClean="0"/>
              <a:t>			b) January- March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c) August-</a:t>
            </a:r>
            <a:r>
              <a:rPr lang="en-US" sz="2000" dirty="0" err="1" smtClean="0"/>
              <a:t>october</a:t>
            </a:r>
            <a:r>
              <a:rPr lang="en-US" sz="2000" dirty="0" smtClean="0"/>
              <a:t>		d) February-April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19)  Which of the following courses are offered by </a:t>
            </a:r>
            <a:r>
              <a:rPr lang="en-IN" sz="2000" dirty="0" smtClean="0"/>
              <a:t>RKMVERI ?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a) P.HD in Math		b) M.SC in Computer Science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c) M.SC in Data Science		d) </a:t>
            </a:r>
            <a:r>
              <a:rPr lang="en-US" sz="2000" b="1" dirty="0" smtClean="0"/>
              <a:t>All of these</a:t>
            </a:r>
            <a:endParaRPr lang="en-IN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1556" y="1152500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2381"/>
            <a:ext cx="8712968" cy="770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      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20)  What is the full form of CMI ?</a:t>
            </a:r>
          </a:p>
          <a:p>
            <a:pPr marL="0" indent="0">
              <a:buNone/>
            </a:pPr>
            <a:r>
              <a:rPr lang="en-IN" sz="2000" dirty="0" smtClean="0"/>
              <a:t>     a) </a:t>
            </a:r>
            <a:r>
              <a:rPr lang="en-IN" sz="2000" b="1" dirty="0" smtClean="0"/>
              <a:t>Chennai </a:t>
            </a:r>
            <a:r>
              <a:rPr lang="en-IN" sz="2000" b="1" dirty="0"/>
              <a:t>Mathematical </a:t>
            </a:r>
            <a:r>
              <a:rPr lang="en-IN" sz="2000" b="1" dirty="0" smtClean="0"/>
              <a:t>Institute</a:t>
            </a:r>
            <a:r>
              <a:rPr lang="en-IN" sz="2000" dirty="0" smtClean="0"/>
              <a:t>            b) Cell mediated immunity</a:t>
            </a:r>
          </a:p>
          <a:p>
            <a:pPr marL="0" indent="0">
              <a:buNone/>
            </a:pPr>
            <a:r>
              <a:rPr lang="en-US" sz="2000" dirty="0" smtClean="0"/>
              <a:t>     c) Communication media information        d) Credit manager’s index</a:t>
            </a:r>
          </a:p>
          <a:p>
            <a:pPr marL="457200" indent="-457200">
              <a:buAutoNum type="alphaLcParenR" startAt="3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21)  CMI was founded in </a:t>
            </a:r>
          </a:p>
          <a:p>
            <a:pPr marL="0" indent="0">
              <a:buNone/>
            </a:pPr>
            <a:r>
              <a:rPr lang="en-US" sz="2000" dirty="0" smtClean="0"/>
              <a:t>     a)  </a:t>
            </a:r>
            <a:r>
              <a:rPr lang="en-US" sz="2000" b="1" dirty="0" smtClean="0"/>
              <a:t>1989</a:t>
            </a:r>
            <a:r>
              <a:rPr lang="en-US" sz="2000" dirty="0" smtClean="0"/>
              <a:t>				b) 1990</a:t>
            </a:r>
          </a:p>
          <a:p>
            <a:pPr marL="0" indent="0">
              <a:buNone/>
            </a:pPr>
            <a:r>
              <a:rPr lang="en-US" sz="2000" dirty="0" smtClean="0"/>
              <a:t>     c) 1987				d) none of these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22)  CMI offers UG PG and PHD course in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a) Mathematics 			b) Statistics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c) Computer Science			d) </a:t>
            </a:r>
            <a:r>
              <a:rPr lang="en-US" sz="2000" b="1" dirty="0" smtClean="0"/>
              <a:t>all of these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23) CMI was situated in </a:t>
            </a:r>
          </a:p>
          <a:p>
            <a:pPr marL="0" indent="0">
              <a:buNone/>
            </a:pPr>
            <a:r>
              <a:rPr lang="en-US" sz="2000" dirty="0" smtClean="0"/>
              <a:t>     a) Cochin 				b) Kolkata</a:t>
            </a:r>
          </a:p>
          <a:p>
            <a:pPr marL="0" indent="0">
              <a:buNone/>
            </a:pPr>
            <a:r>
              <a:rPr lang="en-US" sz="2000" dirty="0" smtClean="0"/>
              <a:t>     c) </a:t>
            </a:r>
            <a:r>
              <a:rPr lang="en-US" sz="2000" b="1" dirty="0" smtClean="0"/>
              <a:t>Chennai </a:t>
            </a:r>
            <a:r>
              <a:rPr lang="en-US" sz="2000" dirty="0" smtClean="0"/>
              <a:t>				d) none of these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		( </a:t>
            </a:r>
            <a:r>
              <a:rPr lang="en-US" sz="2000" dirty="0" smtClean="0">
                <a:hlinkClick r:id="rId2"/>
              </a:rPr>
              <a:t>https://www.cmi.ac.in/</a:t>
            </a:r>
            <a:r>
              <a:rPr lang="en-US" sz="2000" dirty="0" smtClean="0"/>
              <a:t> 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88404"/>
            <a:ext cx="293793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144551"/>
            <a:ext cx="1303584" cy="13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7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8444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24) Who can apply for the course M.SC in Data Science in CMI ?</a:t>
            </a:r>
          </a:p>
          <a:p>
            <a:pPr marL="0" indent="0">
              <a:buNone/>
            </a:pPr>
            <a:r>
              <a:rPr lang="en-US" sz="2000" dirty="0" smtClean="0"/>
              <a:t>       candidates  having UG degree with background in </a:t>
            </a:r>
          </a:p>
          <a:p>
            <a:pPr marL="0" indent="0">
              <a:buNone/>
            </a:pPr>
            <a:r>
              <a:rPr lang="en-IN" sz="2000" dirty="0" smtClean="0"/>
              <a:t>               a) Mathematics 				b) Statistics</a:t>
            </a:r>
          </a:p>
          <a:p>
            <a:pPr marL="0" indent="0">
              <a:buNone/>
            </a:pPr>
            <a:r>
              <a:rPr lang="en-IN" sz="2000" dirty="0" smtClean="0"/>
              <a:t>               c)Computer </a:t>
            </a:r>
            <a:r>
              <a:rPr lang="en-IN" sz="2000" dirty="0"/>
              <a:t>Science</a:t>
            </a:r>
            <a:r>
              <a:rPr lang="en-US" sz="2000" dirty="0" smtClean="0"/>
              <a:t> 			d) </a:t>
            </a:r>
            <a:r>
              <a:rPr lang="en-US" sz="2000" b="1" dirty="0" smtClean="0"/>
              <a:t>all of these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25)  Application process started in between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March –May </a:t>
            </a:r>
            <a:r>
              <a:rPr lang="en-US" sz="2000" dirty="0" smtClean="0"/>
              <a:t>			b)April –June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July-</a:t>
            </a:r>
            <a:r>
              <a:rPr lang="en-US" sz="2000" dirty="0"/>
              <a:t>S</a:t>
            </a:r>
            <a:r>
              <a:rPr lang="en-US" sz="2000" dirty="0" smtClean="0"/>
              <a:t>eptember 		d) January –March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26) The CMI has invited  PhD Mathematics  candidates  directly  for interview who have  qualified  for the scholarship of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NBHM </a:t>
            </a:r>
            <a:r>
              <a:rPr lang="en-US" sz="2000" dirty="0" smtClean="0"/>
              <a:t>				b) CSIR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c) GATE 					d) none of these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27)  Does CMI offers campus  placement 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b="1" dirty="0" smtClean="0"/>
              <a:t>yes </a:t>
            </a:r>
            <a:r>
              <a:rPr lang="en-US" sz="2000" dirty="0" smtClean="0"/>
              <a:t>				b) no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6536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1028</Words>
  <Application>Microsoft Office PowerPoint</Application>
  <PresentationFormat>Custom</PresentationFormat>
  <Paragraphs>984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IISER(Indian Institutes of Science Education &amp;Research)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IISER(Indian Institutes of Science Education &amp;Research)</dc:title>
  <dc:creator>HP Inc.</dc:creator>
  <cp:lastModifiedBy>MGM</cp:lastModifiedBy>
  <cp:revision>176</cp:revision>
  <cp:lastPrinted>2022-08-10T14:16:39Z</cp:lastPrinted>
  <dcterms:created xsi:type="dcterms:W3CDTF">2022-08-03T09:01:02Z</dcterms:created>
  <dcterms:modified xsi:type="dcterms:W3CDTF">2023-04-11T09:13:30Z</dcterms:modified>
</cp:coreProperties>
</file>